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9" r:id="rId4"/>
  </p:sldMasterIdLst>
  <p:sldIdLst>
    <p:sldId id="298" r:id="rId5"/>
    <p:sldId id="299" r:id="rId6"/>
    <p:sldId id="302" r:id="rId7"/>
    <p:sldId id="303" r:id="rId8"/>
    <p:sldId id="306" r:id="rId9"/>
    <p:sldId id="307" r:id="rId10"/>
    <p:sldId id="310" r:id="rId11"/>
    <p:sldId id="350" r:id="rId12"/>
    <p:sldId id="348" r:id="rId13"/>
    <p:sldId id="304" r:id="rId14"/>
    <p:sldId id="311" r:id="rId15"/>
    <p:sldId id="312" r:id="rId16"/>
    <p:sldId id="313" r:id="rId17"/>
    <p:sldId id="328" r:id="rId18"/>
    <p:sldId id="329" r:id="rId19"/>
    <p:sldId id="314" r:id="rId20"/>
    <p:sldId id="327" r:id="rId21"/>
    <p:sldId id="316" r:id="rId22"/>
    <p:sldId id="331" r:id="rId23"/>
    <p:sldId id="332" r:id="rId24"/>
    <p:sldId id="335" r:id="rId25"/>
    <p:sldId id="333" r:id="rId26"/>
    <p:sldId id="334" r:id="rId27"/>
    <p:sldId id="338" r:id="rId28"/>
    <p:sldId id="336" r:id="rId29"/>
    <p:sldId id="342" r:id="rId30"/>
    <p:sldId id="358" r:id="rId31"/>
    <p:sldId id="343" r:id="rId32"/>
    <p:sldId id="349" r:id="rId33"/>
    <p:sldId id="357" r:id="rId34"/>
    <p:sldId id="317" r:id="rId35"/>
    <p:sldId id="324" r:id="rId36"/>
    <p:sldId id="344" r:id="rId37"/>
    <p:sldId id="346" r:id="rId38"/>
    <p:sldId id="354" r:id="rId39"/>
    <p:sldId id="360" r:id="rId40"/>
    <p:sldId id="363" r:id="rId41"/>
    <p:sldId id="362" r:id="rId42"/>
    <p:sldId id="353" r:id="rId43"/>
    <p:sldId id="35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44F6AD-6F44-42A9-A30D-AADC79806AF1}">
          <p14:sldIdLst>
            <p14:sldId id="298"/>
            <p14:sldId id="299"/>
            <p14:sldId id="302"/>
            <p14:sldId id="303"/>
            <p14:sldId id="306"/>
            <p14:sldId id="307"/>
            <p14:sldId id="310"/>
            <p14:sldId id="350"/>
            <p14:sldId id="348"/>
            <p14:sldId id="304"/>
            <p14:sldId id="311"/>
            <p14:sldId id="312"/>
            <p14:sldId id="313"/>
            <p14:sldId id="328"/>
            <p14:sldId id="329"/>
            <p14:sldId id="314"/>
            <p14:sldId id="327"/>
            <p14:sldId id="316"/>
            <p14:sldId id="331"/>
            <p14:sldId id="332"/>
            <p14:sldId id="335"/>
            <p14:sldId id="333"/>
            <p14:sldId id="334"/>
            <p14:sldId id="338"/>
            <p14:sldId id="336"/>
            <p14:sldId id="342"/>
            <p14:sldId id="358"/>
            <p14:sldId id="343"/>
            <p14:sldId id="349"/>
            <p14:sldId id="357"/>
            <p14:sldId id="317"/>
            <p14:sldId id="324"/>
            <p14:sldId id="344"/>
            <p14:sldId id="346"/>
            <p14:sldId id="354"/>
            <p14:sldId id="360"/>
            <p14:sldId id="363"/>
            <p14:sldId id="362"/>
            <p14:sldId id="353"/>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6BE"/>
    <a:srgbClr val="EE1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6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BC9A3-2DE1-400F-A80A-4CAEFA59ED4D}" type="doc">
      <dgm:prSet loTypeId="urn:microsoft.com/office/officeart/2005/8/layout/target3" loCatId="relationship" qsTypeId="urn:microsoft.com/office/officeart/2005/8/quickstyle/simple1" qsCatId="simple" csTypeId="urn:microsoft.com/office/officeart/2005/8/colors/accent3_3" csCatId="accent3"/>
      <dgm:spPr/>
      <dgm:t>
        <a:bodyPr/>
        <a:lstStyle/>
        <a:p>
          <a:endParaRPr lang="en-IN"/>
        </a:p>
      </dgm:t>
    </dgm:pt>
    <dgm:pt modelId="{3274B093-CDE5-42FC-9A36-9552B5731BC0}">
      <dgm:prSet/>
      <dgm:spPr/>
      <dgm:t>
        <a:bodyPr/>
        <a:lstStyle/>
        <a:p>
          <a:r>
            <a:rPr lang="en-US" b="1" i="0" dirty="0" err="1">
              <a:latin typeface="Arial Rounded MT Bold" panose="020F0704030504030204" pitchFamily="34" charset="0"/>
            </a:rPr>
            <a:t>Fater</a:t>
          </a:r>
          <a:r>
            <a:rPr lang="en-US" b="1" i="0" dirty="0">
              <a:latin typeface="Arial Rounded MT Bold" panose="020F0704030504030204" pitchFamily="34" charset="0"/>
            </a:rPr>
            <a:t> Geo-Analytics Challenge</a:t>
          </a:r>
          <a:endParaRPr lang="en-IN" b="1" i="0" dirty="0">
            <a:latin typeface="Arial Rounded MT Bold" panose="020F0704030504030204" pitchFamily="34" charset="0"/>
          </a:endParaRPr>
        </a:p>
      </dgm:t>
    </dgm:pt>
    <dgm:pt modelId="{3AF9B6F4-2D00-4E89-B3BF-B6D6D2F75DC1}" type="parTrans" cxnId="{FF81D600-9B30-4F46-B9B6-7719A1E160A0}">
      <dgm:prSet/>
      <dgm:spPr/>
      <dgm:t>
        <a:bodyPr/>
        <a:lstStyle/>
        <a:p>
          <a:endParaRPr lang="en-IN"/>
        </a:p>
      </dgm:t>
    </dgm:pt>
    <dgm:pt modelId="{03BFC34B-2A54-4616-85A6-B0D06F2E21D8}" type="sibTrans" cxnId="{FF81D600-9B30-4F46-B9B6-7719A1E160A0}">
      <dgm:prSet/>
      <dgm:spPr/>
      <dgm:t>
        <a:bodyPr/>
        <a:lstStyle/>
        <a:p>
          <a:endParaRPr lang="en-IN"/>
        </a:p>
      </dgm:t>
    </dgm:pt>
    <dgm:pt modelId="{F4470DF2-B610-4211-A086-CED0CF7C406E}" type="pres">
      <dgm:prSet presAssocID="{CE4BC9A3-2DE1-400F-A80A-4CAEFA59ED4D}" presName="Name0" presStyleCnt="0">
        <dgm:presLayoutVars>
          <dgm:chMax val="7"/>
          <dgm:dir/>
          <dgm:animLvl val="lvl"/>
          <dgm:resizeHandles val="exact"/>
        </dgm:presLayoutVars>
      </dgm:prSet>
      <dgm:spPr/>
    </dgm:pt>
    <dgm:pt modelId="{A72DC818-3055-4AB6-AAE4-C09BEC4E2F40}" type="pres">
      <dgm:prSet presAssocID="{3274B093-CDE5-42FC-9A36-9552B5731BC0}" presName="circle1" presStyleLbl="node1" presStyleIdx="0" presStyleCnt="1"/>
      <dgm:spPr/>
    </dgm:pt>
    <dgm:pt modelId="{3D2E9EE3-7BD6-47F0-A527-10EA32D93909}" type="pres">
      <dgm:prSet presAssocID="{3274B093-CDE5-42FC-9A36-9552B5731BC0}" presName="space" presStyleCnt="0"/>
      <dgm:spPr/>
    </dgm:pt>
    <dgm:pt modelId="{D580042C-3E3A-41A2-A83B-9A30F709FC5E}" type="pres">
      <dgm:prSet presAssocID="{3274B093-CDE5-42FC-9A36-9552B5731BC0}" presName="rect1" presStyleLbl="alignAcc1" presStyleIdx="0" presStyleCnt="1" custLinFactNeighborX="13277" custLinFactNeighborY="1000"/>
      <dgm:spPr/>
    </dgm:pt>
    <dgm:pt modelId="{34C6B620-21EB-4339-A2B9-7A52913AB8A6}" type="pres">
      <dgm:prSet presAssocID="{3274B093-CDE5-42FC-9A36-9552B5731BC0}" presName="rect1ParTxNoCh" presStyleLbl="alignAcc1" presStyleIdx="0" presStyleCnt="1">
        <dgm:presLayoutVars>
          <dgm:chMax val="1"/>
          <dgm:bulletEnabled val="1"/>
        </dgm:presLayoutVars>
      </dgm:prSet>
      <dgm:spPr/>
    </dgm:pt>
  </dgm:ptLst>
  <dgm:cxnLst>
    <dgm:cxn modelId="{FF81D600-9B30-4F46-B9B6-7719A1E160A0}" srcId="{CE4BC9A3-2DE1-400F-A80A-4CAEFA59ED4D}" destId="{3274B093-CDE5-42FC-9A36-9552B5731BC0}" srcOrd="0" destOrd="0" parTransId="{3AF9B6F4-2D00-4E89-B3BF-B6D6D2F75DC1}" sibTransId="{03BFC34B-2A54-4616-85A6-B0D06F2E21D8}"/>
    <dgm:cxn modelId="{F7C86196-7A75-4BD4-99E4-3EE01A011C1F}" type="presOf" srcId="{CE4BC9A3-2DE1-400F-A80A-4CAEFA59ED4D}" destId="{F4470DF2-B610-4211-A086-CED0CF7C406E}" srcOrd="0" destOrd="0" presId="urn:microsoft.com/office/officeart/2005/8/layout/target3"/>
    <dgm:cxn modelId="{A5EBFBDF-CCA8-4DE4-BD0E-984170C95BD5}" type="presOf" srcId="{3274B093-CDE5-42FC-9A36-9552B5731BC0}" destId="{D580042C-3E3A-41A2-A83B-9A30F709FC5E}" srcOrd="0" destOrd="0" presId="urn:microsoft.com/office/officeart/2005/8/layout/target3"/>
    <dgm:cxn modelId="{016DE3FE-4429-4E26-A838-E240212C13A5}" type="presOf" srcId="{3274B093-CDE5-42FC-9A36-9552B5731BC0}" destId="{34C6B620-21EB-4339-A2B9-7A52913AB8A6}" srcOrd="1" destOrd="0" presId="urn:microsoft.com/office/officeart/2005/8/layout/target3"/>
    <dgm:cxn modelId="{A8CCA6EB-16E2-4547-8C7F-A6AD508B20AF}" type="presParOf" srcId="{F4470DF2-B610-4211-A086-CED0CF7C406E}" destId="{A72DC818-3055-4AB6-AAE4-C09BEC4E2F40}" srcOrd="0" destOrd="0" presId="urn:microsoft.com/office/officeart/2005/8/layout/target3"/>
    <dgm:cxn modelId="{9B3ADA47-F062-4924-B14A-5C7A1CCC4CCC}" type="presParOf" srcId="{F4470DF2-B610-4211-A086-CED0CF7C406E}" destId="{3D2E9EE3-7BD6-47F0-A527-10EA32D93909}" srcOrd="1" destOrd="0" presId="urn:microsoft.com/office/officeart/2005/8/layout/target3"/>
    <dgm:cxn modelId="{E592E004-7343-4E12-ABE8-D06A16D9A30D}" type="presParOf" srcId="{F4470DF2-B610-4211-A086-CED0CF7C406E}" destId="{D580042C-3E3A-41A2-A83B-9A30F709FC5E}" srcOrd="2" destOrd="0" presId="urn:microsoft.com/office/officeart/2005/8/layout/target3"/>
    <dgm:cxn modelId="{9E1AFFE4-1442-4693-90E7-FC7A05A4F024}" type="presParOf" srcId="{F4470DF2-B610-4211-A086-CED0CF7C406E}" destId="{34C6B620-21EB-4339-A2B9-7A52913AB8A6}"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EE2F4-7F2B-4DA4-82FF-F5C80E9D1568}" type="doc">
      <dgm:prSet loTypeId="urn:microsoft.com/office/officeart/2005/8/layout/chevronAccent+Icon" loCatId="officeonline" qsTypeId="urn:microsoft.com/office/officeart/2005/8/quickstyle/simple1" qsCatId="simple" csTypeId="urn:microsoft.com/office/officeart/2005/8/colors/accent1_2" csCatId="accent1" phldr="1"/>
      <dgm:spPr/>
      <dgm:t>
        <a:bodyPr/>
        <a:lstStyle/>
        <a:p>
          <a:endParaRPr lang="en-IN"/>
        </a:p>
      </dgm:t>
    </dgm:pt>
    <dgm:pt modelId="{F65BB37B-54FD-4A36-807F-3576F6008235}">
      <dgm:prSet phldrT="[Text]" custT="1"/>
      <dgm:spPr>
        <a:ln>
          <a:solidFill>
            <a:schemeClr val="tx1"/>
          </a:solidFill>
        </a:ln>
      </dgm:spPr>
      <dgm:t>
        <a:bodyPr/>
        <a:lstStyle/>
        <a:p>
          <a:r>
            <a:rPr lang="en-IN" sz="1100" b="1" dirty="0">
              <a:latin typeface="Arial Rounded MT Bold" panose="020F0704030504030204" pitchFamily="34" charset="0"/>
            </a:rPr>
            <a:t>GIOVANNI MONTANILE</a:t>
          </a:r>
        </a:p>
        <a:p>
          <a:r>
            <a:rPr lang="en-IN" sz="1100" b="1" dirty="0">
              <a:latin typeface="Arial Rounded MT Bold" panose="020F0704030504030204" pitchFamily="34" charset="0"/>
            </a:rPr>
            <a:t>Management Engineer</a:t>
          </a:r>
        </a:p>
      </dgm:t>
    </dgm:pt>
    <dgm:pt modelId="{EB9A9015-5F03-4142-9108-CA79D1BCAB10}" type="parTrans" cxnId="{99C20157-CED3-4206-A2A8-27731E35BAC7}">
      <dgm:prSet/>
      <dgm:spPr/>
      <dgm:t>
        <a:bodyPr/>
        <a:lstStyle/>
        <a:p>
          <a:endParaRPr lang="en-IN"/>
        </a:p>
      </dgm:t>
    </dgm:pt>
    <dgm:pt modelId="{33E6D31C-C796-4CD8-8951-7DBE217785EE}" type="sibTrans" cxnId="{99C20157-CED3-4206-A2A8-27731E35BAC7}">
      <dgm:prSet/>
      <dgm:spPr/>
      <dgm:t>
        <a:bodyPr/>
        <a:lstStyle/>
        <a:p>
          <a:endParaRPr lang="en-IN"/>
        </a:p>
      </dgm:t>
    </dgm:pt>
    <dgm:pt modelId="{02D3A533-3F99-4562-B38C-095DC22680D9}">
      <dgm:prSet phldrT="[Text]" custT="1"/>
      <dgm:spPr>
        <a:ln>
          <a:solidFill>
            <a:schemeClr val="tx1"/>
          </a:solidFill>
        </a:ln>
      </dgm:spPr>
      <dgm:t>
        <a:bodyPr/>
        <a:lstStyle/>
        <a:p>
          <a:r>
            <a:rPr lang="en-IN" sz="1100" b="1" dirty="0">
              <a:latin typeface="Arial Rounded MT Bold" panose="020F0704030504030204" pitchFamily="34" charset="0"/>
            </a:rPr>
            <a:t>KRISHAN KUMAR</a:t>
          </a:r>
        </a:p>
        <a:p>
          <a:r>
            <a:rPr lang="en-IN" sz="1100" b="1" dirty="0">
              <a:latin typeface="Arial Rounded MT Bold" panose="020F0704030504030204" pitchFamily="34" charset="0"/>
            </a:rPr>
            <a:t>Computer Science</a:t>
          </a:r>
        </a:p>
        <a:p>
          <a:r>
            <a:rPr lang="en-IN" sz="1100" b="1" dirty="0">
              <a:latin typeface="Arial Rounded MT Bold" panose="020F0704030504030204" pitchFamily="34" charset="0"/>
            </a:rPr>
            <a:t>Engineer</a:t>
          </a:r>
        </a:p>
      </dgm:t>
    </dgm:pt>
    <dgm:pt modelId="{823BEBCE-5065-4B11-A6D3-378E0E55FF0F}" type="parTrans" cxnId="{3DA60938-5BDC-41DA-9B5E-1712AFAF3970}">
      <dgm:prSet/>
      <dgm:spPr/>
      <dgm:t>
        <a:bodyPr/>
        <a:lstStyle/>
        <a:p>
          <a:endParaRPr lang="en-IN"/>
        </a:p>
      </dgm:t>
    </dgm:pt>
    <dgm:pt modelId="{C9DF96F1-5B6C-4CC6-B88B-C1757CFDB4CB}" type="sibTrans" cxnId="{3DA60938-5BDC-41DA-9B5E-1712AFAF3970}">
      <dgm:prSet/>
      <dgm:spPr/>
      <dgm:t>
        <a:bodyPr/>
        <a:lstStyle/>
        <a:p>
          <a:endParaRPr lang="en-IN"/>
        </a:p>
      </dgm:t>
    </dgm:pt>
    <dgm:pt modelId="{F49FF2B3-25A1-4C6F-9AC0-22CA9F9F89AD}">
      <dgm:prSet phldrT="[Text]" custT="1"/>
      <dgm:spPr>
        <a:ln>
          <a:solidFill>
            <a:schemeClr val="tx1"/>
          </a:solidFill>
        </a:ln>
      </dgm:spPr>
      <dgm:t>
        <a:bodyPr/>
        <a:lstStyle/>
        <a:p>
          <a:r>
            <a:rPr lang="en-IN" sz="1100" b="1" dirty="0">
              <a:latin typeface="Arial Rounded MT Bold" panose="020F0704030504030204" pitchFamily="34" charset="0"/>
            </a:rPr>
            <a:t>NAVYASHREE BYREGOWDA</a:t>
          </a:r>
        </a:p>
        <a:p>
          <a:r>
            <a:rPr lang="en-IN" sz="1100" b="1" dirty="0">
              <a:latin typeface="Arial Rounded MT Bold" panose="020F0704030504030204" pitchFamily="34" charset="0"/>
            </a:rPr>
            <a:t>Computer Science</a:t>
          </a:r>
        </a:p>
        <a:p>
          <a:r>
            <a:rPr lang="en-IN" sz="1100" b="1" dirty="0">
              <a:latin typeface="Arial Rounded MT Bold" panose="020F0704030504030204" pitchFamily="34" charset="0"/>
            </a:rPr>
            <a:t> Engineer</a:t>
          </a:r>
        </a:p>
      </dgm:t>
    </dgm:pt>
    <dgm:pt modelId="{85E91233-F9E2-40E5-820E-351134FCD2F0}" type="parTrans" cxnId="{0A88FD93-8038-4D21-A4C8-410C8A1CA7B0}">
      <dgm:prSet/>
      <dgm:spPr/>
      <dgm:t>
        <a:bodyPr/>
        <a:lstStyle/>
        <a:p>
          <a:endParaRPr lang="en-IN"/>
        </a:p>
      </dgm:t>
    </dgm:pt>
    <dgm:pt modelId="{81E79DC7-37FA-47D0-ABD4-AC3130A4A806}" type="sibTrans" cxnId="{0A88FD93-8038-4D21-A4C8-410C8A1CA7B0}">
      <dgm:prSet/>
      <dgm:spPr/>
      <dgm:t>
        <a:bodyPr/>
        <a:lstStyle/>
        <a:p>
          <a:endParaRPr lang="en-IN"/>
        </a:p>
      </dgm:t>
    </dgm:pt>
    <dgm:pt modelId="{55E37DFE-EF58-4712-8453-EA744E52D638}">
      <dgm:prSet phldrT="[Text]" custT="1"/>
      <dgm:spPr>
        <a:ln>
          <a:solidFill>
            <a:schemeClr val="tx1"/>
          </a:solidFill>
        </a:ln>
      </dgm:spPr>
      <dgm:t>
        <a:bodyPr/>
        <a:lstStyle/>
        <a:p>
          <a:r>
            <a:rPr lang="en-IN" sz="1100" b="1" dirty="0">
              <a:latin typeface="Arial Rounded MT Bold" panose="020F0704030504030204" pitchFamily="34" charset="0"/>
            </a:rPr>
            <a:t>SANTOSH KUMAR YADAV</a:t>
          </a:r>
        </a:p>
        <a:p>
          <a:r>
            <a:rPr lang="en-IN" sz="1100" b="1" dirty="0">
              <a:latin typeface="Arial Rounded MT Bold" panose="020F0704030504030204" pitchFamily="34" charset="0"/>
            </a:rPr>
            <a:t>Electronics and Communication Engineer</a:t>
          </a:r>
        </a:p>
      </dgm:t>
    </dgm:pt>
    <dgm:pt modelId="{AB740FDF-0877-4045-A9D7-A7145E8C8FFE}" type="parTrans" cxnId="{ABA9B54F-543A-40A3-87F6-109435C094BE}">
      <dgm:prSet/>
      <dgm:spPr/>
      <dgm:t>
        <a:bodyPr/>
        <a:lstStyle/>
        <a:p>
          <a:endParaRPr lang="en-IN"/>
        </a:p>
      </dgm:t>
    </dgm:pt>
    <dgm:pt modelId="{8D939048-077C-46E1-B15B-38FBDD6AE74E}" type="sibTrans" cxnId="{ABA9B54F-543A-40A3-87F6-109435C094BE}">
      <dgm:prSet/>
      <dgm:spPr/>
      <dgm:t>
        <a:bodyPr/>
        <a:lstStyle/>
        <a:p>
          <a:endParaRPr lang="en-IN"/>
        </a:p>
      </dgm:t>
    </dgm:pt>
    <dgm:pt modelId="{AABBCE07-CEF6-4C85-903E-6F96CAD941BD}" type="pres">
      <dgm:prSet presAssocID="{E55EE2F4-7F2B-4DA4-82FF-F5C80E9D1568}" presName="Name0" presStyleCnt="0">
        <dgm:presLayoutVars>
          <dgm:dir/>
          <dgm:resizeHandles val="exact"/>
        </dgm:presLayoutVars>
      </dgm:prSet>
      <dgm:spPr/>
    </dgm:pt>
    <dgm:pt modelId="{D921E082-B63F-4BB9-A6A8-BC8B42101A4A}" type="pres">
      <dgm:prSet presAssocID="{F65BB37B-54FD-4A36-807F-3576F6008235}" presName="composite" presStyleCnt="0"/>
      <dgm:spPr/>
    </dgm:pt>
    <dgm:pt modelId="{1B88F325-2404-4C7D-BAA5-9BE0D16221EB}" type="pres">
      <dgm:prSet presAssocID="{F65BB37B-54FD-4A36-807F-3576F6008235}" presName="bgChev" presStyleLbl="node1" presStyleIdx="0" presStyleCnt="4" custScaleX="264685" custScaleY="202184" custLinFactY="-88298" custLinFactNeighborX="42936" custLinFactNeighborY="-100000"/>
      <dgm:spPr>
        <a:ln>
          <a:solidFill>
            <a:schemeClr val="tx1"/>
          </a:solidFill>
        </a:ln>
      </dgm:spPr>
    </dgm:pt>
    <dgm:pt modelId="{9DC9505F-7064-4186-9279-12A346C189A7}" type="pres">
      <dgm:prSet presAssocID="{F65BB37B-54FD-4A36-807F-3576F6008235}" presName="txNode" presStyleLbl="fgAcc1" presStyleIdx="0" presStyleCnt="4" custScaleX="290858" custScaleY="214349" custLinFactY="-26384" custLinFactNeighborX="85041" custLinFactNeighborY="-100000">
        <dgm:presLayoutVars>
          <dgm:bulletEnabled val="1"/>
        </dgm:presLayoutVars>
      </dgm:prSet>
      <dgm:spPr/>
    </dgm:pt>
    <dgm:pt modelId="{EC5739E4-3A05-44F6-95BB-75ACF3836B59}" type="pres">
      <dgm:prSet presAssocID="{33E6D31C-C796-4CD8-8951-7DBE217785EE}" presName="compositeSpace" presStyleCnt="0"/>
      <dgm:spPr/>
    </dgm:pt>
    <dgm:pt modelId="{AFCD2A95-1761-41BB-8A94-60B0D43C7654}" type="pres">
      <dgm:prSet presAssocID="{02D3A533-3F99-4562-B38C-095DC22680D9}" presName="composite" presStyleCnt="0"/>
      <dgm:spPr/>
    </dgm:pt>
    <dgm:pt modelId="{AAA6090F-A010-4072-9BC0-595C4A0AF6EF}" type="pres">
      <dgm:prSet presAssocID="{02D3A533-3F99-4562-B38C-095DC22680D9}" presName="bgChev" presStyleLbl="node1" presStyleIdx="1" presStyleCnt="4" custFlipHor="0" custScaleX="257985" custScaleY="208100" custLinFactY="100000" custLinFactNeighborX="17013" custLinFactNeighborY="104288"/>
      <dgm:spPr>
        <a:ln>
          <a:solidFill>
            <a:schemeClr val="tx1"/>
          </a:solidFill>
        </a:ln>
      </dgm:spPr>
    </dgm:pt>
    <dgm:pt modelId="{1A1246BC-7E19-4587-B845-4A9BA751F5D1}" type="pres">
      <dgm:prSet presAssocID="{02D3A533-3F99-4562-B38C-095DC22680D9}" presName="txNode" presStyleLbl="fgAcc1" presStyleIdx="1" presStyleCnt="4" custScaleX="316460" custScaleY="224099" custLinFactY="100000" custLinFactNeighborX="82090" custLinFactNeighborY="173583">
        <dgm:presLayoutVars>
          <dgm:bulletEnabled val="1"/>
        </dgm:presLayoutVars>
      </dgm:prSet>
      <dgm:spPr/>
    </dgm:pt>
    <dgm:pt modelId="{DB5B1977-AFA0-4A93-B5D2-3C306CB23A6D}" type="pres">
      <dgm:prSet presAssocID="{C9DF96F1-5B6C-4CC6-B88B-C1757CFDB4CB}" presName="compositeSpace" presStyleCnt="0"/>
      <dgm:spPr/>
    </dgm:pt>
    <dgm:pt modelId="{D2E26797-38A6-4B48-BFF7-0BBD3D07BFF5}" type="pres">
      <dgm:prSet presAssocID="{F49FF2B3-25A1-4C6F-9AC0-22CA9F9F89AD}" presName="composite" presStyleCnt="0"/>
      <dgm:spPr/>
    </dgm:pt>
    <dgm:pt modelId="{962D22C9-7540-46D9-8152-476B3AB698F0}" type="pres">
      <dgm:prSet presAssocID="{F49FF2B3-25A1-4C6F-9AC0-22CA9F9F89AD}" presName="bgChev" presStyleLbl="node1" presStyleIdx="2" presStyleCnt="4" custScaleX="312680" custScaleY="211747" custLinFactY="-84341" custLinFactNeighborX="3981" custLinFactNeighborY="-100000"/>
      <dgm:spPr>
        <a:ln>
          <a:solidFill>
            <a:schemeClr val="tx1"/>
          </a:solidFill>
        </a:ln>
      </dgm:spPr>
    </dgm:pt>
    <dgm:pt modelId="{BBD78CCE-A2F8-4458-8243-FA0B530B32CD}" type="pres">
      <dgm:prSet presAssocID="{F49FF2B3-25A1-4C6F-9AC0-22CA9F9F89AD}" presName="txNode" presStyleLbl="fgAcc1" presStyleIdx="2" presStyleCnt="4" custScaleX="342971" custScaleY="208648" custLinFactY="-20338" custLinFactNeighborX="52524" custLinFactNeighborY="-100000">
        <dgm:presLayoutVars>
          <dgm:bulletEnabled val="1"/>
        </dgm:presLayoutVars>
      </dgm:prSet>
      <dgm:spPr/>
    </dgm:pt>
    <dgm:pt modelId="{4A25212D-1596-4F06-BDF2-63F600A80863}" type="pres">
      <dgm:prSet presAssocID="{81E79DC7-37FA-47D0-ABD4-AC3130A4A806}" presName="compositeSpace" presStyleCnt="0"/>
      <dgm:spPr/>
    </dgm:pt>
    <dgm:pt modelId="{4562A055-02E5-45CB-B40A-F1B16FA6509F}" type="pres">
      <dgm:prSet presAssocID="{55E37DFE-EF58-4712-8453-EA744E52D638}" presName="composite" presStyleCnt="0"/>
      <dgm:spPr/>
    </dgm:pt>
    <dgm:pt modelId="{170EC0A8-CC2B-45E6-ADFD-E4A74C6C444A}" type="pres">
      <dgm:prSet presAssocID="{55E37DFE-EF58-4712-8453-EA744E52D638}" presName="bgChev" presStyleLbl="node1" presStyleIdx="3" presStyleCnt="4" custScaleX="281803" custScaleY="233831" custLinFactY="100000" custLinFactNeighborX="-87570" custLinFactNeighborY="110834"/>
      <dgm:spPr>
        <a:ln>
          <a:solidFill>
            <a:schemeClr val="tx1"/>
          </a:solidFill>
        </a:ln>
      </dgm:spPr>
    </dgm:pt>
    <dgm:pt modelId="{AA896F22-835F-4206-8BD8-86AE99EF84C0}" type="pres">
      <dgm:prSet presAssocID="{55E37DFE-EF58-4712-8453-EA744E52D638}" presName="txNode" presStyleLbl="fgAcc1" presStyleIdx="3" presStyleCnt="4" custScaleX="345198" custScaleY="198543" custLinFactY="100000" custLinFactNeighborX="-24921" custLinFactNeighborY="160899">
        <dgm:presLayoutVars>
          <dgm:bulletEnabled val="1"/>
        </dgm:presLayoutVars>
      </dgm:prSet>
      <dgm:spPr/>
    </dgm:pt>
  </dgm:ptLst>
  <dgm:cxnLst>
    <dgm:cxn modelId="{297F8910-F631-4929-B6C8-B2B4D9FDDE51}" type="presOf" srcId="{E55EE2F4-7F2B-4DA4-82FF-F5C80E9D1568}" destId="{AABBCE07-CEF6-4C85-903E-6F96CAD941BD}" srcOrd="0" destOrd="0" presId="urn:microsoft.com/office/officeart/2005/8/layout/chevronAccent+Icon"/>
    <dgm:cxn modelId="{3DA60938-5BDC-41DA-9B5E-1712AFAF3970}" srcId="{E55EE2F4-7F2B-4DA4-82FF-F5C80E9D1568}" destId="{02D3A533-3F99-4562-B38C-095DC22680D9}" srcOrd="1" destOrd="0" parTransId="{823BEBCE-5065-4B11-A6D3-378E0E55FF0F}" sibTransId="{C9DF96F1-5B6C-4CC6-B88B-C1757CFDB4CB}"/>
    <dgm:cxn modelId="{7CD79D65-8118-4019-B010-46261196C9A6}" type="presOf" srcId="{F65BB37B-54FD-4A36-807F-3576F6008235}" destId="{9DC9505F-7064-4186-9279-12A346C189A7}" srcOrd="0" destOrd="0" presId="urn:microsoft.com/office/officeart/2005/8/layout/chevronAccent+Icon"/>
    <dgm:cxn modelId="{ABA9B54F-543A-40A3-87F6-109435C094BE}" srcId="{E55EE2F4-7F2B-4DA4-82FF-F5C80E9D1568}" destId="{55E37DFE-EF58-4712-8453-EA744E52D638}" srcOrd="3" destOrd="0" parTransId="{AB740FDF-0877-4045-A9D7-A7145E8C8FFE}" sibTransId="{8D939048-077C-46E1-B15B-38FBDD6AE74E}"/>
    <dgm:cxn modelId="{99C20157-CED3-4206-A2A8-27731E35BAC7}" srcId="{E55EE2F4-7F2B-4DA4-82FF-F5C80E9D1568}" destId="{F65BB37B-54FD-4A36-807F-3576F6008235}" srcOrd="0" destOrd="0" parTransId="{EB9A9015-5F03-4142-9108-CA79D1BCAB10}" sibTransId="{33E6D31C-C796-4CD8-8951-7DBE217785EE}"/>
    <dgm:cxn modelId="{0A88FD93-8038-4D21-A4C8-410C8A1CA7B0}" srcId="{E55EE2F4-7F2B-4DA4-82FF-F5C80E9D1568}" destId="{F49FF2B3-25A1-4C6F-9AC0-22CA9F9F89AD}" srcOrd="2" destOrd="0" parTransId="{85E91233-F9E2-40E5-820E-351134FCD2F0}" sibTransId="{81E79DC7-37FA-47D0-ABD4-AC3130A4A806}"/>
    <dgm:cxn modelId="{49A18AD7-5591-4F46-B6AC-FB5C626CB1EA}" type="presOf" srcId="{F49FF2B3-25A1-4C6F-9AC0-22CA9F9F89AD}" destId="{BBD78CCE-A2F8-4458-8243-FA0B530B32CD}" srcOrd="0" destOrd="0" presId="urn:microsoft.com/office/officeart/2005/8/layout/chevronAccent+Icon"/>
    <dgm:cxn modelId="{FDA03CED-608D-4145-BEDA-44D4385BC74E}" type="presOf" srcId="{02D3A533-3F99-4562-B38C-095DC22680D9}" destId="{1A1246BC-7E19-4587-B845-4A9BA751F5D1}" srcOrd="0" destOrd="0" presId="urn:microsoft.com/office/officeart/2005/8/layout/chevronAccent+Icon"/>
    <dgm:cxn modelId="{8556FCF2-5565-4122-AC2C-6FC9898B5556}" type="presOf" srcId="{55E37DFE-EF58-4712-8453-EA744E52D638}" destId="{AA896F22-835F-4206-8BD8-86AE99EF84C0}" srcOrd="0" destOrd="0" presId="urn:microsoft.com/office/officeart/2005/8/layout/chevronAccent+Icon"/>
    <dgm:cxn modelId="{56EC375D-B9DC-4146-9F69-F1D417950770}" type="presParOf" srcId="{AABBCE07-CEF6-4C85-903E-6F96CAD941BD}" destId="{D921E082-B63F-4BB9-A6A8-BC8B42101A4A}" srcOrd="0" destOrd="0" presId="urn:microsoft.com/office/officeart/2005/8/layout/chevronAccent+Icon"/>
    <dgm:cxn modelId="{465B27C7-E98D-4D59-9E1A-A71A40043620}" type="presParOf" srcId="{D921E082-B63F-4BB9-A6A8-BC8B42101A4A}" destId="{1B88F325-2404-4C7D-BAA5-9BE0D16221EB}" srcOrd="0" destOrd="0" presId="urn:microsoft.com/office/officeart/2005/8/layout/chevronAccent+Icon"/>
    <dgm:cxn modelId="{2243F5C8-3E08-47ED-BF86-FD74FC765CDF}" type="presParOf" srcId="{D921E082-B63F-4BB9-A6A8-BC8B42101A4A}" destId="{9DC9505F-7064-4186-9279-12A346C189A7}" srcOrd="1" destOrd="0" presId="urn:microsoft.com/office/officeart/2005/8/layout/chevronAccent+Icon"/>
    <dgm:cxn modelId="{51CA1A94-6E38-4652-AB94-FCCA3612649A}" type="presParOf" srcId="{AABBCE07-CEF6-4C85-903E-6F96CAD941BD}" destId="{EC5739E4-3A05-44F6-95BB-75ACF3836B59}" srcOrd="1" destOrd="0" presId="urn:microsoft.com/office/officeart/2005/8/layout/chevronAccent+Icon"/>
    <dgm:cxn modelId="{7C0C08D7-B972-4264-BF0D-F3C5B42B29AE}" type="presParOf" srcId="{AABBCE07-CEF6-4C85-903E-6F96CAD941BD}" destId="{AFCD2A95-1761-41BB-8A94-60B0D43C7654}" srcOrd="2" destOrd="0" presId="urn:microsoft.com/office/officeart/2005/8/layout/chevronAccent+Icon"/>
    <dgm:cxn modelId="{84CFD88C-9279-4664-A77F-9AC1AA9073E5}" type="presParOf" srcId="{AFCD2A95-1761-41BB-8A94-60B0D43C7654}" destId="{AAA6090F-A010-4072-9BC0-595C4A0AF6EF}" srcOrd="0" destOrd="0" presId="urn:microsoft.com/office/officeart/2005/8/layout/chevronAccent+Icon"/>
    <dgm:cxn modelId="{19261E07-4C6F-4C95-9F2D-DD2DE057AFDB}" type="presParOf" srcId="{AFCD2A95-1761-41BB-8A94-60B0D43C7654}" destId="{1A1246BC-7E19-4587-B845-4A9BA751F5D1}" srcOrd="1" destOrd="0" presId="urn:microsoft.com/office/officeart/2005/8/layout/chevronAccent+Icon"/>
    <dgm:cxn modelId="{E15EA71A-5B0F-4744-8B72-81164D8B1CC8}" type="presParOf" srcId="{AABBCE07-CEF6-4C85-903E-6F96CAD941BD}" destId="{DB5B1977-AFA0-4A93-B5D2-3C306CB23A6D}" srcOrd="3" destOrd="0" presId="urn:microsoft.com/office/officeart/2005/8/layout/chevronAccent+Icon"/>
    <dgm:cxn modelId="{AC7C8A67-1903-464A-9E8D-EFCE33BCD12E}" type="presParOf" srcId="{AABBCE07-CEF6-4C85-903E-6F96CAD941BD}" destId="{D2E26797-38A6-4B48-BFF7-0BBD3D07BFF5}" srcOrd="4" destOrd="0" presId="urn:microsoft.com/office/officeart/2005/8/layout/chevronAccent+Icon"/>
    <dgm:cxn modelId="{8939A3D1-8010-4758-83FF-66186A55C8BD}" type="presParOf" srcId="{D2E26797-38A6-4B48-BFF7-0BBD3D07BFF5}" destId="{962D22C9-7540-46D9-8152-476B3AB698F0}" srcOrd="0" destOrd="0" presId="urn:microsoft.com/office/officeart/2005/8/layout/chevronAccent+Icon"/>
    <dgm:cxn modelId="{8F414ED7-BDCB-4713-842C-D0AF0E4F3CBC}" type="presParOf" srcId="{D2E26797-38A6-4B48-BFF7-0BBD3D07BFF5}" destId="{BBD78CCE-A2F8-4458-8243-FA0B530B32CD}" srcOrd="1" destOrd="0" presId="urn:microsoft.com/office/officeart/2005/8/layout/chevronAccent+Icon"/>
    <dgm:cxn modelId="{90F860E3-0BC1-4EA7-A1A7-020E302D177C}" type="presParOf" srcId="{AABBCE07-CEF6-4C85-903E-6F96CAD941BD}" destId="{4A25212D-1596-4F06-BDF2-63F600A80863}" srcOrd="5" destOrd="0" presId="urn:microsoft.com/office/officeart/2005/8/layout/chevronAccent+Icon"/>
    <dgm:cxn modelId="{D2602B45-4FE5-4D5D-AB2F-0B8DE3C747F3}" type="presParOf" srcId="{AABBCE07-CEF6-4C85-903E-6F96CAD941BD}" destId="{4562A055-02E5-45CB-B40A-F1B16FA6509F}" srcOrd="6" destOrd="0" presId="urn:microsoft.com/office/officeart/2005/8/layout/chevronAccent+Icon"/>
    <dgm:cxn modelId="{950D99EE-528D-4048-80C1-AAE96DA2DC17}" type="presParOf" srcId="{4562A055-02E5-45CB-B40A-F1B16FA6509F}" destId="{170EC0A8-CC2B-45E6-ADFD-E4A74C6C444A}" srcOrd="0" destOrd="0" presId="urn:microsoft.com/office/officeart/2005/8/layout/chevronAccent+Icon"/>
    <dgm:cxn modelId="{1C6C052B-695D-43AD-AAE3-D9D89F1A2942}" type="presParOf" srcId="{4562A055-02E5-45CB-B40A-F1B16FA6509F}" destId="{AA896F22-835F-4206-8BD8-86AE99EF84C0}"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A6E263-87FA-4124-A912-81104783B1CD}"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IN"/>
        </a:p>
      </dgm:t>
    </dgm:pt>
    <dgm:pt modelId="{BE1B43EF-D132-4EAE-9307-9898BE2530D2}">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Gravitation</a:t>
          </a:r>
          <a:r>
            <a:rPr lang="en-IN" sz="1000" b="1" dirty="0" err="1">
              <a:solidFill>
                <a:schemeClr val="tx1"/>
              </a:solidFill>
              <a:latin typeface="Arial" panose="020B0604020202020204" pitchFamily="34" charset="0"/>
              <a:cs typeface="Arial" panose="020B0604020202020204" pitchFamily="34" charset="0"/>
            </a:rPr>
            <a:t>_NA</a:t>
          </a:r>
          <a:endParaRPr lang="en-IN" sz="1000" dirty="0">
            <a:solidFill>
              <a:schemeClr val="tx1"/>
            </a:solidFill>
          </a:endParaRPr>
        </a:p>
      </dgm:t>
    </dgm:pt>
    <dgm:pt modelId="{809C2A2C-9856-496E-9992-5E1DA662BDF0}" type="parTrans" cxnId="{2527A6BD-FE44-4DDB-9413-F7F5EFC5ECBA}">
      <dgm:prSet/>
      <dgm:spPr/>
      <dgm:t>
        <a:bodyPr/>
        <a:lstStyle/>
        <a:p>
          <a:endParaRPr lang="en-IN"/>
        </a:p>
      </dgm:t>
    </dgm:pt>
    <dgm:pt modelId="{84E09BD0-7F09-42B6-AD81-DECBC1EBC997}" type="sibTrans" cxnId="{2527A6BD-FE44-4DDB-9413-F7F5EFC5ECBA}">
      <dgm:prSet/>
      <dgm:spPr/>
      <dgm:t>
        <a:bodyPr/>
        <a:lstStyle/>
        <a:p>
          <a:endParaRPr lang="en-IN"/>
        </a:p>
      </dgm:t>
    </dgm:pt>
    <dgm:pt modelId="{D99D33E1-F57B-4ECE-B38D-E7EA36145FE8}">
      <dgm:prSet phldrT="[Text]" custT="1"/>
      <dgm:spPr/>
      <dgm:t>
        <a:bodyPr/>
        <a:lstStyle/>
        <a:p>
          <a:pPr algn="ctr">
            <a:buNone/>
          </a:pPr>
          <a:endParaRPr lang="en-IN" sz="1400" b="1" dirty="0">
            <a:latin typeface="Arial Rounded MT Bold" panose="020F0704030504030204" pitchFamily="34" charset="0"/>
            <a:cs typeface="Arial" panose="020B0604020202020204" pitchFamily="34" charset="0"/>
          </a:endParaRPr>
        </a:p>
      </dgm:t>
    </dgm:pt>
    <dgm:pt modelId="{BE294365-5D63-49AD-A8D3-BD8A5E4E97C0}" type="parTrans" cxnId="{002007C8-9829-4F8D-8FCE-646FA56F4A76}">
      <dgm:prSet/>
      <dgm:spPr/>
      <dgm:t>
        <a:bodyPr/>
        <a:lstStyle/>
        <a:p>
          <a:endParaRPr lang="en-IN"/>
        </a:p>
      </dgm:t>
    </dgm:pt>
    <dgm:pt modelId="{2ED56802-8DE6-4902-9DE4-DCD932BF1413}" type="sibTrans" cxnId="{002007C8-9829-4F8D-8FCE-646FA56F4A76}">
      <dgm:prSet/>
      <dgm:spPr/>
      <dgm:t>
        <a:bodyPr/>
        <a:lstStyle/>
        <a:p>
          <a:endParaRPr lang="en-IN"/>
        </a:p>
      </dgm:t>
    </dgm:pt>
    <dgm:pt modelId="{99D0C9B4-FC91-4D27-BA90-5DD7084A3965}">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Shapes_NA</a:t>
          </a:r>
          <a:endParaRPr lang="en-IN" sz="1200" dirty="0">
            <a:solidFill>
              <a:schemeClr val="tx1"/>
            </a:solidFill>
          </a:endParaRPr>
        </a:p>
      </dgm:t>
    </dgm:pt>
    <dgm:pt modelId="{6B651DF6-DED2-4FD0-A77B-A7010DE2CED7}" type="parTrans" cxnId="{173C082A-5A14-4535-88F7-B93BF9D32644}">
      <dgm:prSet/>
      <dgm:spPr/>
      <dgm:t>
        <a:bodyPr/>
        <a:lstStyle/>
        <a:p>
          <a:endParaRPr lang="en-IN"/>
        </a:p>
      </dgm:t>
    </dgm:pt>
    <dgm:pt modelId="{5FF5573B-65D4-4F97-8937-BAF1B5C74C45}" type="sibTrans" cxnId="{173C082A-5A14-4535-88F7-B93BF9D32644}">
      <dgm:prSet/>
      <dgm:spPr/>
      <dgm:t>
        <a:bodyPr/>
        <a:lstStyle/>
        <a:p>
          <a:endParaRPr lang="en-IN"/>
        </a:p>
      </dgm:t>
    </dgm:pt>
    <dgm:pt modelId="{03CC7390-E72B-47D1-B5F0-D4869D0927E4}">
      <dgm:prSet phldrT="[Text]" custT="1"/>
      <dgm:spPr/>
      <dgm:t>
        <a:bodyPr/>
        <a:lstStyle/>
        <a:p>
          <a:pPr algn="l">
            <a:buNone/>
          </a:pPr>
          <a:endParaRPr lang="en-IN" sz="1400" b="1" dirty="0">
            <a:latin typeface="Arial Rounded MT Bold" panose="020F0704030504030204" pitchFamily="34" charset="0"/>
            <a:cs typeface="Arial" panose="020B0604020202020204" pitchFamily="34" charset="0"/>
          </a:endParaRPr>
        </a:p>
      </dgm:t>
    </dgm:pt>
    <dgm:pt modelId="{07B88934-B9A6-49A4-AAD8-BB22FD6D980B}" type="parTrans" cxnId="{AD97733F-50AD-451A-BFD1-88203BAE0A03}">
      <dgm:prSet/>
      <dgm:spPr/>
      <dgm:t>
        <a:bodyPr/>
        <a:lstStyle/>
        <a:p>
          <a:endParaRPr lang="en-IN"/>
        </a:p>
      </dgm:t>
    </dgm:pt>
    <dgm:pt modelId="{09859FDA-EAFA-4065-9836-11CDB1F1D791}" type="sibTrans" cxnId="{AD97733F-50AD-451A-BFD1-88203BAE0A03}">
      <dgm:prSet/>
      <dgm:spPr/>
      <dgm:t>
        <a:bodyPr/>
        <a:lstStyle/>
        <a:p>
          <a:endParaRPr lang="en-IN"/>
        </a:p>
      </dgm:t>
    </dgm:pt>
    <dgm:pt modelId="{DA958D79-58A7-48CB-8EFC-C3D4A0144446}">
      <dgm:prSet phldrT="[Text]" custT="1"/>
      <dgm:spPr/>
      <dgm:t>
        <a:bodyPr/>
        <a:lstStyle/>
        <a:p>
          <a:pPr>
            <a:buNone/>
          </a:pPr>
          <a:r>
            <a:rPr lang="en-US" sz="1200" b="1" dirty="0" err="1">
              <a:solidFill>
                <a:schemeClr val="tx1"/>
              </a:solidFill>
              <a:latin typeface="Arial" panose="020B0604020202020204" pitchFamily="34" charset="0"/>
              <a:cs typeface="Arial" panose="020B0604020202020204" pitchFamily="34" charset="0"/>
            </a:rPr>
            <a:t>Stores_NA</a:t>
          </a:r>
          <a:endParaRPr lang="en-IN" sz="1200" dirty="0">
            <a:solidFill>
              <a:schemeClr val="tx1"/>
            </a:solidFill>
          </a:endParaRPr>
        </a:p>
      </dgm:t>
    </dgm:pt>
    <dgm:pt modelId="{921B1977-4838-444B-82D5-EC03B711B932}" type="parTrans" cxnId="{749C8ECA-7984-486D-B355-DCC01C4BEE5B}">
      <dgm:prSet/>
      <dgm:spPr/>
      <dgm:t>
        <a:bodyPr/>
        <a:lstStyle/>
        <a:p>
          <a:endParaRPr lang="en-IN"/>
        </a:p>
      </dgm:t>
    </dgm:pt>
    <dgm:pt modelId="{D885516E-2161-4BCE-9F61-6456D257FCCC}" type="sibTrans" cxnId="{749C8ECA-7984-486D-B355-DCC01C4BEE5B}">
      <dgm:prSet/>
      <dgm:spPr/>
      <dgm:t>
        <a:bodyPr/>
        <a:lstStyle/>
        <a:p>
          <a:endParaRPr lang="en-IN"/>
        </a:p>
      </dgm:t>
    </dgm:pt>
    <dgm:pt modelId="{9608B803-ABA3-4EEC-A64D-D639F2C1B054}">
      <dgm:prSet phldrT="[Text]" custT="1"/>
      <dgm:spPr/>
      <dgm:t>
        <a:bodyPr/>
        <a:lstStyle/>
        <a:p>
          <a:pPr algn="l">
            <a:buNone/>
          </a:pPr>
          <a:endParaRPr lang="en-IN" sz="1400" dirty="0">
            <a:latin typeface="Arial Rounded MT Bold" panose="020F0704030504030204" pitchFamily="34" charset="0"/>
            <a:cs typeface="Arial" panose="020B0604020202020204" pitchFamily="34" charset="0"/>
          </a:endParaRPr>
        </a:p>
      </dgm:t>
    </dgm:pt>
    <dgm:pt modelId="{C8BDACAF-8252-429D-A22F-BF205E8B94D3}" type="parTrans" cxnId="{5AB03AEE-5636-4628-9D86-566C350AFA9B}">
      <dgm:prSet/>
      <dgm:spPr/>
      <dgm:t>
        <a:bodyPr/>
        <a:lstStyle/>
        <a:p>
          <a:endParaRPr lang="en-IN"/>
        </a:p>
      </dgm:t>
    </dgm:pt>
    <dgm:pt modelId="{5E1B663A-4D84-47F8-AAFE-25E487108544}" type="sibTrans" cxnId="{5AB03AEE-5636-4628-9D86-566C350AFA9B}">
      <dgm:prSet/>
      <dgm:spPr/>
      <dgm:t>
        <a:bodyPr/>
        <a:lstStyle/>
        <a:p>
          <a:endParaRPr lang="en-IN"/>
        </a:p>
      </dgm:t>
    </dgm:pt>
    <dgm:pt modelId="{F390644B-58C5-4F03-BDE0-739C09E3E56F}">
      <dgm:prSet phldrT="[Text]" custT="1"/>
      <dgm:spPr/>
      <dgm:t>
        <a:bodyPr/>
        <a:lstStyle/>
        <a:p>
          <a:pPr>
            <a:buNone/>
          </a:pPr>
          <a:r>
            <a:rPr lang="en-IN" sz="1200" b="1" dirty="0" err="1">
              <a:solidFill>
                <a:schemeClr val="tx1"/>
              </a:solidFill>
              <a:latin typeface="Arial" panose="020B0604020202020204" pitchFamily="34" charset="0"/>
              <a:cs typeface="Arial" panose="020B0604020202020204" pitchFamily="34" charset="0"/>
            </a:rPr>
            <a:t>Socio_Demo_NA</a:t>
          </a:r>
          <a:endParaRPr lang="en-IN" sz="1200" dirty="0">
            <a:solidFill>
              <a:schemeClr val="tx1"/>
            </a:solidFill>
          </a:endParaRPr>
        </a:p>
      </dgm:t>
    </dgm:pt>
    <dgm:pt modelId="{BEA2A5E4-C27F-4068-9D91-31DA89ECE3F6}" type="parTrans" cxnId="{6F0DD2A5-816B-412F-837F-28EEF33E4F9C}">
      <dgm:prSet/>
      <dgm:spPr/>
      <dgm:t>
        <a:bodyPr/>
        <a:lstStyle/>
        <a:p>
          <a:endParaRPr lang="en-IN"/>
        </a:p>
      </dgm:t>
    </dgm:pt>
    <dgm:pt modelId="{1E1CB34B-CFD0-48F6-9AB7-6F28143C20B4}" type="sibTrans" cxnId="{6F0DD2A5-816B-412F-837F-28EEF33E4F9C}">
      <dgm:prSet/>
      <dgm:spPr/>
      <dgm:t>
        <a:bodyPr/>
        <a:lstStyle/>
        <a:p>
          <a:endParaRPr lang="en-IN"/>
        </a:p>
      </dgm:t>
    </dgm:pt>
    <dgm:pt modelId="{99B2AC7C-B9C8-4285-834B-0F3CD64D2CB2}">
      <dgm:prSet phldrT="[Text]" custT="1"/>
      <dgm:spPr/>
      <dgm:t>
        <a:bodyPr/>
        <a:lstStyle/>
        <a:p>
          <a:pPr algn="ctr">
            <a:buNone/>
          </a:pPr>
          <a:r>
            <a:rPr lang="en-IN" sz="1200" b="0" dirty="0">
              <a:latin typeface="Arial Rounded MT Bold" panose="020F0704030504030204" pitchFamily="34" charset="0"/>
              <a:cs typeface="Arial" panose="020B0604020202020204" pitchFamily="34" charset="0"/>
            </a:rPr>
            <a:t>They </a:t>
          </a:r>
          <a:r>
            <a:rPr lang="en-US" sz="1200" b="0" dirty="0">
              <a:latin typeface="Arial Rounded MT Bold" panose="020F0704030504030204" pitchFamily="34" charset="0"/>
              <a:cs typeface="Arial" panose="020B0604020202020204" pitchFamily="34" charset="0"/>
            </a:rPr>
            <a:t>Offers socio-demographic insights into the local population, crucial for estimating diaper demand.</a:t>
          </a:r>
          <a:endParaRPr lang="en-IN" sz="1400" b="1" dirty="0">
            <a:latin typeface="Arial Rounded MT Bold" panose="020F0704030504030204" pitchFamily="34" charset="0"/>
            <a:cs typeface="Arial" panose="020B0604020202020204" pitchFamily="34" charset="0"/>
          </a:endParaRPr>
        </a:p>
      </dgm:t>
    </dgm:pt>
    <dgm:pt modelId="{420A4843-810B-4C21-BF06-DC9CC9C538F6}" type="parTrans" cxnId="{DA14D915-215D-47F5-B57F-C1413ED5ACDF}">
      <dgm:prSet/>
      <dgm:spPr/>
      <dgm:t>
        <a:bodyPr/>
        <a:lstStyle/>
        <a:p>
          <a:endParaRPr lang="en-IN"/>
        </a:p>
      </dgm:t>
    </dgm:pt>
    <dgm:pt modelId="{D5454E97-905A-4121-8AE8-8C885F277075}" type="sibTrans" cxnId="{DA14D915-215D-47F5-B57F-C1413ED5ACDF}">
      <dgm:prSet/>
      <dgm:spPr/>
      <dgm:t>
        <a:bodyPr/>
        <a:lstStyle/>
        <a:p>
          <a:endParaRPr lang="en-IN"/>
        </a:p>
      </dgm:t>
    </dgm:pt>
    <dgm:pt modelId="{FA172818-15D5-4512-B07D-CF203AAB7D85}">
      <dgm:prSet phldrT="[Text]" custT="1"/>
      <dgm:spPr/>
      <dgm:t>
        <a:bodyPr/>
        <a:lstStyle/>
        <a:p>
          <a:pPr algn="ctr">
            <a:buNone/>
          </a:pPr>
          <a:r>
            <a:rPr lang="en-US" sz="1400" dirty="0">
              <a:latin typeface="Arial Rounded MT Bold" panose="020F0704030504030204" pitchFamily="34" charset="0"/>
              <a:cs typeface="Arial" panose="020B0604020202020204" pitchFamily="34" charset="0"/>
            </a:rPr>
            <a:t>  </a:t>
          </a:r>
          <a:r>
            <a:rPr lang="en-US" sz="1200" dirty="0">
              <a:latin typeface="Arial Rounded MT Bold" panose="020F0704030504030204" pitchFamily="34" charset="0"/>
              <a:cs typeface="Arial" panose="020B0604020202020204" pitchFamily="34" charset="0"/>
            </a:rPr>
            <a:t>Quantifies store attractiveness based on factors like proximity to key points of interest, guiding identification of stores with high sales potential</a:t>
          </a:r>
          <a:r>
            <a:rPr lang="en-US" sz="1400" dirty="0">
              <a:latin typeface="Arial Rounded MT Bold" panose="020F0704030504030204" pitchFamily="34" charset="0"/>
              <a:cs typeface="Arial" panose="020B0604020202020204" pitchFamily="34" charset="0"/>
            </a:rPr>
            <a:t>.</a:t>
          </a:r>
          <a:endParaRPr lang="en-IN" sz="1400" dirty="0">
            <a:latin typeface="Arial Rounded MT Bold" panose="020F0704030504030204" pitchFamily="34" charset="0"/>
            <a:cs typeface="Arial" panose="020B0604020202020204" pitchFamily="34" charset="0"/>
          </a:endParaRPr>
        </a:p>
      </dgm:t>
    </dgm:pt>
    <dgm:pt modelId="{8138D6E5-D828-4F75-BB16-CA91E8786B8E}" type="parTrans" cxnId="{7A6CBEEA-20FA-45DA-87B7-F8A0FA38459B}">
      <dgm:prSet/>
      <dgm:spPr/>
      <dgm:t>
        <a:bodyPr/>
        <a:lstStyle/>
        <a:p>
          <a:endParaRPr lang="en-IN"/>
        </a:p>
      </dgm:t>
    </dgm:pt>
    <dgm:pt modelId="{105609B9-8BF3-440D-A6CC-12FDAF15FB1D}" type="sibTrans" cxnId="{7A6CBEEA-20FA-45DA-87B7-F8A0FA38459B}">
      <dgm:prSet/>
      <dgm:spPr/>
      <dgm:t>
        <a:bodyPr/>
        <a:lstStyle/>
        <a:p>
          <a:endParaRPr lang="en-IN"/>
        </a:p>
      </dgm:t>
    </dgm:pt>
    <dgm:pt modelId="{DE13FD73-5EBC-4C16-A79F-974F64806897}">
      <dgm:prSet phldrT="[Text]" custT="1"/>
      <dgm:spPr/>
      <dgm:t>
        <a:bodyPr/>
        <a:lstStyle/>
        <a:p>
          <a:pPr algn="ctr">
            <a:buNone/>
          </a:pPr>
          <a:r>
            <a:rPr lang="en-US" sz="1200" b="0" dirty="0">
              <a:latin typeface="Arial Rounded MT Bold" panose="020F0704030504030204" pitchFamily="34" charset="0"/>
              <a:cs typeface="Arial" panose="020B0604020202020204" pitchFamily="34" charset="0"/>
            </a:rPr>
            <a:t>   Provides spatial data for geographic analysis, including store locations and polygons for mapping.</a:t>
          </a:r>
          <a:endParaRPr lang="en-IN" sz="1200" b="0" dirty="0">
            <a:latin typeface="Arial Rounded MT Bold" panose="020F0704030504030204" pitchFamily="34" charset="0"/>
            <a:cs typeface="Arial" panose="020B0604020202020204" pitchFamily="34" charset="0"/>
          </a:endParaRPr>
        </a:p>
      </dgm:t>
    </dgm:pt>
    <dgm:pt modelId="{42B3D6A7-8C44-4AC9-9C9F-4DCD09089FB5}" type="parTrans" cxnId="{C09936EF-6A37-404A-8869-5296031545BE}">
      <dgm:prSet/>
      <dgm:spPr/>
      <dgm:t>
        <a:bodyPr/>
        <a:lstStyle/>
        <a:p>
          <a:endParaRPr lang="en-IN"/>
        </a:p>
      </dgm:t>
    </dgm:pt>
    <dgm:pt modelId="{086A2715-06A0-4D38-AC67-CE1D7AD5F2B8}" type="sibTrans" cxnId="{C09936EF-6A37-404A-8869-5296031545BE}">
      <dgm:prSet/>
      <dgm:spPr/>
      <dgm:t>
        <a:bodyPr/>
        <a:lstStyle/>
        <a:p>
          <a:endParaRPr lang="en-IN"/>
        </a:p>
      </dgm:t>
    </dgm:pt>
    <dgm:pt modelId="{57EBA067-7173-4631-9F83-7EAB7D5A8D14}">
      <dgm:prSet phldrT="[Text]" custT="1"/>
      <dgm:spPr/>
      <dgm:t>
        <a:bodyPr/>
        <a:lstStyle/>
        <a:p>
          <a:pPr algn="ctr">
            <a:buNone/>
          </a:pPr>
          <a:r>
            <a:rPr lang="en-US" sz="1400" dirty="0">
              <a:latin typeface="Arial Rounded MT Bold" panose="020F0704030504030204" pitchFamily="34" charset="0"/>
              <a:cs typeface="Arial" panose="020B0604020202020204" pitchFamily="34" charset="0"/>
            </a:rPr>
            <a:t>  </a:t>
          </a:r>
          <a:r>
            <a:rPr lang="en-US" sz="1200" dirty="0">
              <a:latin typeface="Arial Rounded MT Bold" panose="020F0704030504030204" pitchFamily="34" charset="0"/>
              <a:cs typeface="Arial" panose="020B0604020202020204" pitchFamily="34" charset="0"/>
            </a:rPr>
            <a:t>Details store attributes and operational metrics, aiding identification of stores with sales improvement potential</a:t>
          </a:r>
          <a:r>
            <a:rPr lang="en-US" sz="1400" dirty="0">
              <a:latin typeface="Arial Rounded MT Bold" panose="020F0704030504030204" pitchFamily="34" charset="0"/>
              <a:cs typeface="Arial" panose="020B0604020202020204" pitchFamily="34" charset="0"/>
            </a:rPr>
            <a:t>.
</a:t>
          </a:r>
          <a:endParaRPr lang="en-IN" sz="1400" dirty="0">
            <a:latin typeface="Arial Rounded MT Bold" panose="020F0704030504030204" pitchFamily="34" charset="0"/>
            <a:cs typeface="Arial" panose="020B0604020202020204" pitchFamily="34" charset="0"/>
          </a:endParaRPr>
        </a:p>
      </dgm:t>
    </dgm:pt>
    <dgm:pt modelId="{F4948280-40F1-4EF4-85CF-F36AA8C463A8}" type="parTrans" cxnId="{4D551F6D-4E0E-41CD-B1AA-86F32331BA8F}">
      <dgm:prSet/>
      <dgm:spPr/>
      <dgm:t>
        <a:bodyPr/>
        <a:lstStyle/>
        <a:p>
          <a:endParaRPr lang="en-IN"/>
        </a:p>
      </dgm:t>
    </dgm:pt>
    <dgm:pt modelId="{23C6B463-A122-4B78-929A-312F1D989573}" type="sibTrans" cxnId="{4D551F6D-4E0E-41CD-B1AA-86F32331BA8F}">
      <dgm:prSet/>
      <dgm:spPr/>
      <dgm:t>
        <a:bodyPr/>
        <a:lstStyle/>
        <a:p>
          <a:endParaRPr lang="en-IN"/>
        </a:p>
      </dgm:t>
    </dgm:pt>
    <dgm:pt modelId="{FB8D2848-E358-4883-9265-29D9FB923B28}" type="pres">
      <dgm:prSet presAssocID="{82A6E263-87FA-4124-A912-81104783B1CD}" presName="cycleMatrixDiagram" presStyleCnt="0">
        <dgm:presLayoutVars>
          <dgm:chMax val="1"/>
          <dgm:dir/>
          <dgm:animLvl val="lvl"/>
          <dgm:resizeHandles val="exact"/>
        </dgm:presLayoutVars>
      </dgm:prSet>
      <dgm:spPr/>
    </dgm:pt>
    <dgm:pt modelId="{21271DF2-6016-4FAE-A4EE-50DA4C538548}" type="pres">
      <dgm:prSet presAssocID="{82A6E263-87FA-4124-A912-81104783B1CD}" presName="children" presStyleCnt="0"/>
      <dgm:spPr/>
    </dgm:pt>
    <dgm:pt modelId="{99BBA26F-5DA2-4CF5-93DB-2B012F1832DC}" type="pres">
      <dgm:prSet presAssocID="{82A6E263-87FA-4124-A912-81104783B1CD}" presName="child1group" presStyleCnt="0"/>
      <dgm:spPr/>
    </dgm:pt>
    <dgm:pt modelId="{0217E6FF-2A25-4062-99A2-9307D633C744}" type="pres">
      <dgm:prSet presAssocID="{82A6E263-87FA-4124-A912-81104783B1CD}" presName="child1" presStyleLbl="bgAcc1" presStyleIdx="0" presStyleCnt="4" custScaleY="110194" custLinFactNeighborX="243" custLinFactNeighborY="14133"/>
      <dgm:spPr/>
    </dgm:pt>
    <dgm:pt modelId="{0CA0490F-C8CE-4308-9B65-F4C47FF250F7}" type="pres">
      <dgm:prSet presAssocID="{82A6E263-87FA-4124-A912-81104783B1CD}" presName="child1Text" presStyleLbl="bgAcc1" presStyleIdx="0" presStyleCnt="4">
        <dgm:presLayoutVars>
          <dgm:bulletEnabled val="1"/>
        </dgm:presLayoutVars>
      </dgm:prSet>
      <dgm:spPr/>
    </dgm:pt>
    <dgm:pt modelId="{FA514A4D-D0CF-46C3-B6F7-E2C0218C2AB1}" type="pres">
      <dgm:prSet presAssocID="{82A6E263-87FA-4124-A912-81104783B1CD}" presName="child2group" presStyleCnt="0"/>
      <dgm:spPr/>
    </dgm:pt>
    <dgm:pt modelId="{BD5ADEDC-5888-4D14-9C5C-82A4C7A501B8}" type="pres">
      <dgm:prSet presAssocID="{82A6E263-87FA-4124-A912-81104783B1CD}" presName="child2" presStyleLbl="bgAcc1" presStyleIdx="1" presStyleCnt="4" custScaleY="115871" custLinFactNeighborX="-4038" custLinFactNeighborY="15470"/>
      <dgm:spPr/>
    </dgm:pt>
    <dgm:pt modelId="{3258800F-A12E-4A95-A4B7-94804B3DFC6C}" type="pres">
      <dgm:prSet presAssocID="{82A6E263-87FA-4124-A912-81104783B1CD}" presName="child2Text" presStyleLbl="bgAcc1" presStyleIdx="1" presStyleCnt="4">
        <dgm:presLayoutVars>
          <dgm:bulletEnabled val="1"/>
        </dgm:presLayoutVars>
      </dgm:prSet>
      <dgm:spPr/>
    </dgm:pt>
    <dgm:pt modelId="{9ED32388-72D6-446B-9569-EF3996B28435}" type="pres">
      <dgm:prSet presAssocID="{82A6E263-87FA-4124-A912-81104783B1CD}" presName="child3group" presStyleCnt="0"/>
      <dgm:spPr/>
    </dgm:pt>
    <dgm:pt modelId="{76C460F1-DF1F-45B8-8493-ED0D9BA069ED}" type="pres">
      <dgm:prSet presAssocID="{82A6E263-87FA-4124-A912-81104783B1CD}" presName="child3" presStyleLbl="bgAcc1" presStyleIdx="2" presStyleCnt="4" custScaleY="126633" custLinFactNeighborX="-4122" custLinFactNeighborY="-12222"/>
      <dgm:spPr/>
    </dgm:pt>
    <dgm:pt modelId="{7C670602-5FAF-4E03-9A3B-FDBFC0B8C4EA}" type="pres">
      <dgm:prSet presAssocID="{82A6E263-87FA-4124-A912-81104783B1CD}" presName="child3Text" presStyleLbl="bgAcc1" presStyleIdx="2" presStyleCnt="4">
        <dgm:presLayoutVars>
          <dgm:bulletEnabled val="1"/>
        </dgm:presLayoutVars>
      </dgm:prSet>
      <dgm:spPr/>
    </dgm:pt>
    <dgm:pt modelId="{46C7E999-1152-46A2-B673-DAD4B271AD45}" type="pres">
      <dgm:prSet presAssocID="{82A6E263-87FA-4124-A912-81104783B1CD}" presName="child4group" presStyleCnt="0"/>
      <dgm:spPr/>
    </dgm:pt>
    <dgm:pt modelId="{872543E1-5EFA-45A9-904D-00E0C6220776}" type="pres">
      <dgm:prSet presAssocID="{82A6E263-87FA-4124-A912-81104783B1CD}" presName="child4" presStyleLbl="bgAcc1" presStyleIdx="3" presStyleCnt="4" custScaleY="122946" custLinFactNeighborX="-1255" custLinFactNeighborY="-7265"/>
      <dgm:spPr/>
    </dgm:pt>
    <dgm:pt modelId="{2B22F051-54C6-4BD4-A4D9-99F079190004}" type="pres">
      <dgm:prSet presAssocID="{82A6E263-87FA-4124-A912-81104783B1CD}" presName="child4Text" presStyleLbl="bgAcc1" presStyleIdx="3" presStyleCnt="4">
        <dgm:presLayoutVars>
          <dgm:bulletEnabled val="1"/>
        </dgm:presLayoutVars>
      </dgm:prSet>
      <dgm:spPr/>
    </dgm:pt>
    <dgm:pt modelId="{C8D97A81-475F-4B53-9423-D327B2899960}" type="pres">
      <dgm:prSet presAssocID="{82A6E263-87FA-4124-A912-81104783B1CD}" presName="childPlaceholder" presStyleCnt="0"/>
      <dgm:spPr/>
    </dgm:pt>
    <dgm:pt modelId="{874D47B7-681C-4B21-863B-1E94D0709759}" type="pres">
      <dgm:prSet presAssocID="{82A6E263-87FA-4124-A912-81104783B1CD}" presName="circle" presStyleCnt="0"/>
      <dgm:spPr/>
    </dgm:pt>
    <dgm:pt modelId="{B3B82E6D-0C5D-49DE-893E-13C17E7A87B1}" type="pres">
      <dgm:prSet presAssocID="{82A6E263-87FA-4124-A912-81104783B1CD}" presName="quadrant1" presStyleLbl="node1" presStyleIdx="0" presStyleCnt="4" custScaleX="73011" custScaleY="70070" custLinFactNeighborX="4963" custLinFactNeighborY="-3189">
        <dgm:presLayoutVars>
          <dgm:chMax val="1"/>
          <dgm:bulletEnabled val="1"/>
        </dgm:presLayoutVars>
      </dgm:prSet>
      <dgm:spPr/>
    </dgm:pt>
    <dgm:pt modelId="{D88BDE9E-727B-4255-8EEB-3F4AF2963112}" type="pres">
      <dgm:prSet presAssocID="{82A6E263-87FA-4124-A912-81104783B1CD}" presName="quadrant2" presStyleLbl="node1" presStyleIdx="1" presStyleCnt="4" custScaleX="74214" custScaleY="70640" custLinFactNeighborX="-15945" custLinFactNeighborY="-2550">
        <dgm:presLayoutVars>
          <dgm:chMax val="1"/>
          <dgm:bulletEnabled val="1"/>
        </dgm:presLayoutVars>
      </dgm:prSet>
      <dgm:spPr/>
    </dgm:pt>
    <dgm:pt modelId="{30C68207-8787-41EB-B8E2-7AF6EEE84084}" type="pres">
      <dgm:prSet presAssocID="{82A6E263-87FA-4124-A912-81104783B1CD}" presName="quadrant3" presStyleLbl="node1" presStyleIdx="2" presStyleCnt="4" custScaleX="76025" custScaleY="68830" custLinFactNeighborX="-15945" custLinFactNeighborY="-30119">
        <dgm:presLayoutVars>
          <dgm:chMax val="1"/>
          <dgm:bulletEnabled val="1"/>
        </dgm:presLayoutVars>
      </dgm:prSet>
      <dgm:spPr/>
    </dgm:pt>
    <dgm:pt modelId="{DCAE86B1-31C1-4B2D-936D-97870100549C}" type="pres">
      <dgm:prSet presAssocID="{82A6E263-87FA-4124-A912-81104783B1CD}" presName="quadrant4" presStyleLbl="node1" presStyleIdx="3" presStyleCnt="4" custScaleX="73719" custScaleY="68123" custLinFactNeighborX="6378" custLinFactNeighborY="-30827">
        <dgm:presLayoutVars>
          <dgm:chMax val="1"/>
          <dgm:bulletEnabled val="1"/>
        </dgm:presLayoutVars>
      </dgm:prSet>
      <dgm:spPr/>
    </dgm:pt>
    <dgm:pt modelId="{6AA21C1A-9F69-480B-9C5A-FACB8E9EF215}" type="pres">
      <dgm:prSet presAssocID="{82A6E263-87FA-4124-A912-81104783B1CD}" presName="quadrantPlaceholder" presStyleCnt="0"/>
      <dgm:spPr/>
    </dgm:pt>
    <dgm:pt modelId="{8008050B-7805-495F-8E19-872F9F56949A}" type="pres">
      <dgm:prSet presAssocID="{82A6E263-87FA-4124-A912-81104783B1CD}" presName="center1" presStyleLbl="fgShp" presStyleIdx="0" presStyleCnt="2" custScaleX="75227" custScaleY="80740" custLinFactNeighborX="-20525" custLinFactNeighborY="-48389"/>
      <dgm:spPr/>
    </dgm:pt>
    <dgm:pt modelId="{AD7A79B3-DF81-455E-880C-878F6E4E0DAF}" type="pres">
      <dgm:prSet presAssocID="{82A6E263-87FA-4124-A912-81104783B1CD}" presName="center2" presStyleLbl="fgShp" presStyleIdx="1" presStyleCnt="2" custScaleX="81385" custScaleY="93932" custLinFactNeighborX="-22578" custLinFactNeighborY="-67272"/>
      <dgm:spPr/>
    </dgm:pt>
  </dgm:ptLst>
  <dgm:cxnLst>
    <dgm:cxn modelId="{DA14D915-215D-47F5-B57F-C1413ED5ACDF}" srcId="{F390644B-58C5-4F03-BDE0-739C09E3E56F}" destId="{99B2AC7C-B9C8-4285-834B-0F3CD64D2CB2}" srcOrd="0" destOrd="0" parTransId="{420A4843-810B-4C21-BF06-DC9CC9C538F6}" sibTransId="{D5454E97-905A-4121-8AE8-8C885F277075}"/>
    <dgm:cxn modelId="{1BF9FD1F-7D45-436F-9650-EFA275D46937}" type="presOf" srcId="{FA172818-15D5-4512-B07D-CF203AAB7D85}" destId="{0217E6FF-2A25-4062-99A2-9307D633C744}" srcOrd="0" destOrd="1" presId="urn:microsoft.com/office/officeart/2005/8/layout/cycle4"/>
    <dgm:cxn modelId="{173C082A-5A14-4535-88F7-B93BF9D32644}" srcId="{82A6E263-87FA-4124-A912-81104783B1CD}" destId="{99D0C9B4-FC91-4D27-BA90-5DD7084A3965}" srcOrd="1" destOrd="0" parTransId="{6B651DF6-DED2-4FD0-A77B-A7010DE2CED7}" sibTransId="{5FF5573B-65D4-4F97-8937-BAF1B5C74C45}"/>
    <dgm:cxn modelId="{FC30A92A-D2E2-4295-9771-5A2A9A8AE44C}" type="presOf" srcId="{9608B803-ABA3-4EEC-A64D-D639F2C1B054}" destId="{76C460F1-DF1F-45B8-8493-ED0D9BA069ED}" srcOrd="0" destOrd="0" presId="urn:microsoft.com/office/officeart/2005/8/layout/cycle4"/>
    <dgm:cxn modelId="{CD1C7738-1F37-483E-A90A-6BEC35CCF16D}" type="presOf" srcId="{9608B803-ABA3-4EEC-A64D-D639F2C1B054}" destId="{7C670602-5FAF-4E03-9A3B-FDBFC0B8C4EA}" srcOrd="1" destOrd="0" presId="urn:microsoft.com/office/officeart/2005/8/layout/cycle4"/>
    <dgm:cxn modelId="{09588F3B-8A96-4213-9C85-2155AE6C7062}" type="presOf" srcId="{99B2AC7C-B9C8-4285-834B-0F3CD64D2CB2}" destId="{872543E1-5EFA-45A9-904D-00E0C6220776}" srcOrd="0" destOrd="0" presId="urn:microsoft.com/office/officeart/2005/8/layout/cycle4"/>
    <dgm:cxn modelId="{AD97733F-50AD-451A-BFD1-88203BAE0A03}" srcId="{99D0C9B4-FC91-4D27-BA90-5DD7084A3965}" destId="{03CC7390-E72B-47D1-B5F0-D4869D0927E4}" srcOrd="0" destOrd="0" parTransId="{07B88934-B9A6-49A4-AAD8-BB22FD6D980B}" sibTransId="{09859FDA-EAFA-4065-9836-11CDB1F1D791}"/>
    <dgm:cxn modelId="{0EF98960-7A19-4A61-8BCB-B2E2CE2F9D03}" type="presOf" srcId="{99B2AC7C-B9C8-4285-834B-0F3CD64D2CB2}" destId="{2B22F051-54C6-4BD4-A4D9-99F079190004}" srcOrd="1" destOrd="0" presId="urn:microsoft.com/office/officeart/2005/8/layout/cycle4"/>
    <dgm:cxn modelId="{7EC64D42-8A96-400F-A940-7423680ADF24}" type="presOf" srcId="{F390644B-58C5-4F03-BDE0-739C09E3E56F}" destId="{DCAE86B1-31C1-4B2D-936D-97870100549C}" srcOrd="0" destOrd="0" presId="urn:microsoft.com/office/officeart/2005/8/layout/cycle4"/>
    <dgm:cxn modelId="{05A42446-AEAE-46BA-8AC6-BD10D66888C2}" type="presOf" srcId="{D99D33E1-F57B-4ECE-B38D-E7EA36145FE8}" destId="{0217E6FF-2A25-4062-99A2-9307D633C744}" srcOrd="0" destOrd="0" presId="urn:microsoft.com/office/officeart/2005/8/layout/cycle4"/>
    <dgm:cxn modelId="{3D9AFB68-9158-4482-BD44-390A73E0D673}" type="presOf" srcId="{DE13FD73-5EBC-4C16-A79F-974F64806897}" destId="{BD5ADEDC-5888-4D14-9C5C-82A4C7A501B8}" srcOrd="0" destOrd="1" presId="urn:microsoft.com/office/officeart/2005/8/layout/cycle4"/>
    <dgm:cxn modelId="{F236F74B-0353-4304-80FB-F69D02BE12E4}" type="presOf" srcId="{99D0C9B4-FC91-4D27-BA90-5DD7084A3965}" destId="{D88BDE9E-727B-4255-8EEB-3F4AF2963112}" srcOrd="0" destOrd="0" presId="urn:microsoft.com/office/officeart/2005/8/layout/cycle4"/>
    <dgm:cxn modelId="{4D551F6D-4E0E-41CD-B1AA-86F32331BA8F}" srcId="{DA958D79-58A7-48CB-8EFC-C3D4A0144446}" destId="{57EBA067-7173-4631-9F83-7EAB7D5A8D14}" srcOrd="1" destOrd="0" parTransId="{F4948280-40F1-4EF4-85CF-F36AA8C463A8}" sibTransId="{23C6B463-A122-4B78-929A-312F1D989573}"/>
    <dgm:cxn modelId="{26E3B770-66BB-4D9A-96B5-94902B4304B4}" type="presOf" srcId="{FA172818-15D5-4512-B07D-CF203AAB7D85}" destId="{0CA0490F-C8CE-4308-9B65-F4C47FF250F7}" srcOrd="1" destOrd="1" presId="urn:microsoft.com/office/officeart/2005/8/layout/cycle4"/>
    <dgm:cxn modelId="{C24E5553-483F-4145-901B-A8B28801D66C}" type="presOf" srcId="{57EBA067-7173-4631-9F83-7EAB7D5A8D14}" destId="{7C670602-5FAF-4E03-9A3B-FDBFC0B8C4EA}" srcOrd="1" destOrd="1" presId="urn:microsoft.com/office/officeart/2005/8/layout/cycle4"/>
    <dgm:cxn modelId="{6CB8265A-9505-4763-8600-694CC1A8D34F}" type="presOf" srcId="{03CC7390-E72B-47D1-B5F0-D4869D0927E4}" destId="{BD5ADEDC-5888-4D14-9C5C-82A4C7A501B8}" srcOrd="0" destOrd="0" presId="urn:microsoft.com/office/officeart/2005/8/layout/cycle4"/>
    <dgm:cxn modelId="{E0EF4689-F90E-44FB-900B-D9F1940741ED}" type="presOf" srcId="{57EBA067-7173-4631-9F83-7EAB7D5A8D14}" destId="{76C460F1-DF1F-45B8-8493-ED0D9BA069ED}" srcOrd="0" destOrd="1" presId="urn:microsoft.com/office/officeart/2005/8/layout/cycle4"/>
    <dgm:cxn modelId="{4DED038C-50A7-4F5C-BC2D-3451B05289F0}" type="presOf" srcId="{03CC7390-E72B-47D1-B5F0-D4869D0927E4}" destId="{3258800F-A12E-4A95-A4B7-94804B3DFC6C}" srcOrd="1" destOrd="0" presId="urn:microsoft.com/office/officeart/2005/8/layout/cycle4"/>
    <dgm:cxn modelId="{706DCA9F-B4B9-48BB-82A4-8AF62C474BC4}" type="presOf" srcId="{BE1B43EF-D132-4EAE-9307-9898BE2530D2}" destId="{B3B82E6D-0C5D-49DE-893E-13C17E7A87B1}" srcOrd="0" destOrd="0" presId="urn:microsoft.com/office/officeart/2005/8/layout/cycle4"/>
    <dgm:cxn modelId="{7F031BA3-4040-4FE7-9818-15D63A2F1DB9}" type="presOf" srcId="{DE13FD73-5EBC-4C16-A79F-974F64806897}" destId="{3258800F-A12E-4A95-A4B7-94804B3DFC6C}" srcOrd="1" destOrd="1" presId="urn:microsoft.com/office/officeart/2005/8/layout/cycle4"/>
    <dgm:cxn modelId="{6F0DD2A5-816B-412F-837F-28EEF33E4F9C}" srcId="{82A6E263-87FA-4124-A912-81104783B1CD}" destId="{F390644B-58C5-4F03-BDE0-739C09E3E56F}" srcOrd="3" destOrd="0" parTransId="{BEA2A5E4-C27F-4068-9D91-31DA89ECE3F6}" sibTransId="{1E1CB34B-CFD0-48F6-9AB7-6F28143C20B4}"/>
    <dgm:cxn modelId="{2527A6BD-FE44-4DDB-9413-F7F5EFC5ECBA}" srcId="{82A6E263-87FA-4124-A912-81104783B1CD}" destId="{BE1B43EF-D132-4EAE-9307-9898BE2530D2}" srcOrd="0" destOrd="0" parTransId="{809C2A2C-9856-496E-9992-5E1DA662BDF0}" sibTransId="{84E09BD0-7F09-42B6-AD81-DECBC1EBC997}"/>
    <dgm:cxn modelId="{002007C8-9829-4F8D-8FCE-646FA56F4A76}" srcId="{BE1B43EF-D132-4EAE-9307-9898BE2530D2}" destId="{D99D33E1-F57B-4ECE-B38D-E7EA36145FE8}" srcOrd="0" destOrd="0" parTransId="{BE294365-5D63-49AD-A8D3-BD8A5E4E97C0}" sibTransId="{2ED56802-8DE6-4902-9DE4-DCD932BF1413}"/>
    <dgm:cxn modelId="{749C8ECA-7984-486D-B355-DCC01C4BEE5B}" srcId="{82A6E263-87FA-4124-A912-81104783B1CD}" destId="{DA958D79-58A7-48CB-8EFC-C3D4A0144446}" srcOrd="2" destOrd="0" parTransId="{921B1977-4838-444B-82D5-EC03B711B932}" sibTransId="{D885516E-2161-4BCE-9F61-6456D257FCCC}"/>
    <dgm:cxn modelId="{7BCACDCC-17D3-42FF-A5CD-5D925FEDEAEC}" type="presOf" srcId="{DA958D79-58A7-48CB-8EFC-C3D4A0144446}" destId="{30C68207-8787-41EB-B8E2-7AF6EEE84084}" srcOrd="0" destOrd="0" presId="urn:microsoft.com/office/officeart/2005/8/layout/cycle4"/>
    <dgm:cxn modelId="{7A6CBEEA-20FA-45DA-87B7-F8A0FA38459B}" srcId="{BE1B43EF-D132-4EAE-9307-9898BE2530D2}" destId="{FA172818-15D5-4512-B07D-CF203AAB7D85}" srcOrd="1" destOrd="0" parTransId="{8138D6E5-D828-4F75-BB16-CA91E8786B8E}" sibTransId="{105609B9-8BF3-440D-A6CC-12FDAF15FB1D}"/>
    <dgm:cxn modelId="{5954EEEA-08EB-468A-BA52-E15A44E0E528}" type="presOf" srcId="{D99D33E1-F57B-4ECE-B38D-E7EA36145FE8}" destId="{0CA0490F-C8CE-4308-9B65-F4C47FF250F7}" srcOrd="1" destOrd="0" presId="urn:microsoft.com/office/officeart/2005/8/layout/cycle4"/>
    <dgm:cxn modelId="{5AB03AEE-5636-4628-9D86-566C350AFA9B}" srcId="{DA958D79-58A7-48CB-8EFC-C3D4A0144446}" destId="{9608B803-ABA3-4EEC-A64D-D639F2C1B054}" srcOrd="0" destOrd="0" parTransId="{C8BDACAF-8252-429D-A22F-BF205E8B94D3}" sibTransId="{5E1B663A-4D84-47F8-AAFE-25E487108544}"/>
    <dgm:cxn modelId="{C09936EF-6A37-404A-8869-5296031545BE}" srcId="{99D0C9B4-FC91-4D27-BA90-5DD7084A3965}" destId="{DE13FD73-5EBC-4C16-A79F-974F64806897}" srcOrd="1" destOrd="0" parTransId="{42B3D6A7-8C44-4AC9-9C9F-4DCD09089FB5}" sibTransId="{086A2715-06A0-4D38-AC67-CE1D7AD5F2B8}"/>
    <dgm:cxn modelId="{333244FD-3A55-449E-A85B-9FCA2B1AF9BB}" type="presOf" srcId="{82A6E263-87FA-4124-A912-81104783B1CD}" destId="{FB8D2848-E358-4883-9265-29D9FB923B28}" srcOrd="0" destOrd="0" presId="urn:microsoft.com/office/officeart/2005/8/layout/cycle4"/>
    <dgm:cxn modelId="{B26118D4-C469-4AF9-9DDC-992EB2ECC802}" type="presParOf" srcId="{FB8D2848-E358-4883-9265-29D9FB923B28}" destId="{21271DF2-6016-4FAE-A4EE-50DA4C538548}" srcOrd="0" destOrd="0" presId="urn:microsoft.com/office/officeart/2005/8/layout/cycle4"/>
    <dgm:cxn modelId="{BD5DBB64-7C09-4D0E-ACE3-B0CE2F3BD65C}" type="presParOf" srcId="{21271DF2-6016-4FAE-A4EE-50DA4C538548}" destId="{99BBA26F-5DA2-4CF5-93DB-2B012F1832DC}" srcOrd="0" destOrd="0" presId="urn:microsoft.com/office/officeart/2005/8/layout/cycle4"/>
    <dgm:cxn modelId="{9C6D210A-BCE7-403F-BDE3-0AE951851671}" type="presParOf" srcId="{99BBA26F-5DA2-4CF5-93DB-2B012F1832DC}" destId="{0217E6FF-2A25-4062-99A2-9307D633C744}" srcOrd="0" destOrd="0" presId="urn:microsoft.com/office/officeart/2005/8/layout/cycle4"/>
    <dgm:cxn modelId="{4D914211-559F-47E7-BE44-88E49F5F31C7}" type="presParOf" srcId="{99BBA26F-5DA2-4CF5-93DB-2B012F1832DC}" destId="{0CA0490F-C8CE-4308-9B65-F4C47FF250F7}" srcOrd="1" destOrd="0" presId="urn:microsoft.com/office/officeart/2005/8/layout/cycle4"/>
    <dgm:cxn modelId="{35316229-64BF-4832-8DA0-FAD9D75256EA}" type="presParOf" srcId="{21271DF2-6016-4FAE-A4EE-50DA4C538548}" destId="{FA514A4D-D0CF-46C3-B6F7-E2C0218C2AB1}" srcOrd="1" destOrd="0" presId="urn:microsoft.com/office/officeart/2005/8/layout/cycle4"/>
    <dgm:cxn modelId="{1D7BB4BF-ABB5-4E9A-882B-93F3FE287AE9}" type="presParOf" srcId="{FA514A4D-D0CF-46C3-B6F7-E2C0218C2AB1}" destId="{BD5ADEDC-5888-4D14-9C5C-82A4C7A501B8}" srcOrd="0" destOrd="0" presId="urn:microsoft.com/office/officeart/2005/8/layout/cycle4"/>
    <dgm:cxn modelId="{969B2FAE-90DE-4B18-A574-2C1B230CF5AE}" type="presParOf" srcId="{FA514A4D-D0CF-46C3-B6F7-E2C0218C2AB1}" destId="{3258800F-A12E-4A95-A4B7-94804B3DFC6C}" srcOrd="1" destOrd="0" presId="urn:microsoft.com/office/officeart/2005/8/layout/cycle4"/>
    <dgm:cxn modelId="{9320F68A-63EF-43A3-BE8B-400EAF803987}" type="presParOf" srcId="{21271DF2-6016-4FAE-A4EE-50DA4C538548}" destId="{9ED32388-72D6-446B-9569-EF3996B28435}" srcOrd="2" destOrd="0" presId="urn:microsoft.com/office/officeart/2005/8/layout/cycle4"/>
    <dgm:cxn modelId="{54E0BA79-792C-4521-B677-7BB01DFF7941}" type="presParOf" srcId="{9ED32388-72D6-446B-9569-EF3996B28435}" destId="{76C460F1-DF1F-45B8-8493-ED0D9BA069ED}" srcOrd="0" destOrd="0" presId="urn:microsoft.com/office/officeart/2005/8/layout/cycle4"/>
    <dgm:cxn modelId="{D97A98DE-9055-4FD0-B053-5C1F80AD2275}" type="presParOf" srcId="{9ED32388-72D6-446B-9569-EF3996B28435}" destId="{7C670602-5FAF-4E03-9A3B-FDBFC0B8C4EA}" srcOrd="1" destOrd="0" presId="urn:microsoft.com/office/officeart/2005/8/layout/cycle4"/>
    <dgm:cxn modelId="{47FDEB16-B13C-42D6-9A41-C589DD5A2418}" type="presParOf" srcId="{21271DF2-6016-4FAE-A4EE-50DA4C538548}" destId="{46C7E999-1152-46A2-B673-DAD4B271AD45}" srcOrd="3" destOrd="0" presId="urn:microsoft.com/office/officeart/2005/8/layout/cycle4"/>
    <dgm:cxn modelId="{08B7D72D-6992-437D-8EB1-F4EC77F014E1}" type="presParOf" srcId="{46C7E999-1152-46A2-B673-DAD4B271AD45}" destId="{872543E1-5EFA-45A9-904D-00E0C6220776}" srcOrd="0" destOrd="0" presId="urn:microsoft.com/office/officeart/2005/8/layout/cycle4"/>
    <dgm:cxn modelId="{76791C59-D36F-43D7-8985-F869EC199AFF}" type="presParOf" srcId="{46C7E999-1152-46A2-B673-DAD4B271AD45}" destId="{2B22F051-54C6-4BD4-A4D9-99F079190004}" srcOrd="1" destOrd="0" presId="urn:microsoft.com/office/officeart/2005/8/layout/cycle4"/>
    <dgm:cxn modelId="{33A316FE-321A-4F8A-BF4A-97430BD14D7B}" type="presParOf" srcId="{21271DF2-6016-4FAE-A4EE-50DA4C538548}" destId="{C8D97A81-475F-4B53-9423-D327B2899960}" srcOrd="4" destOrd="0" presId="urn:microsoft.com/office/officeart/2005/8/layout/cycle4"/>
    <dgm:cxn modelId="{753E3C84-A933-4CA4-8336-F4E464B9D337}" type="presParOf" srcId="{FB8D2848-E358-4883-9265-29D9FB923B28}" destId="{874D47B7-681C-4B21-863B-1E94D0709759}" srcOrd="1" destOrd="0" presId="urn:microsoft.com/office/officeart/2005/8/layout/cycle4"/>
    <dgm:cxn modelId="{E9450057-2DC9-4076-8D83-C6C8B44FF1DB}" type="presParOf" srcId="{874D47B7-681C-4B21-863B-1E94D0709759}" destId="{B3B82E6D-0C5D-49DE-893E-13C17E7A87B1}" srcOrd="0" destOrd="0" presId="urn:microsoft.com/office/officeart/2005/8/layout/cycle4"/>
    <dgm:cxn modelId="{BFC32F96-C06D-4592-A772-0CAFD70825F6}" type="presParOf" srcId="{874D47B7-681C-4B21-863B-1E94D0709759}" destId="{D88BDE9E-727B-4255-8EEB-3F4AF2963112}" srcOrd="1" destOrd="0" presId="urn:microsoft.com/office/officeart/2005/8/layout/cycle4"/>
    <dgm:cxn modelId="{979635C4-609B-410E-ACAE-1330E8FBF05F}" type="presParOf" srcId="{874D47B7-681C-4B21-863B-1E94D0709759}" destId="{30C68207-8787-41EB-B8E2-7AF6EEE84084}" srcOrd="2" destOrd="0" presId="urn:microsoft.com/office/officeart/2005/8/layout/cycle4"/>
    <dgm:cxn modelId="{4C218F0E-3050-4090-A92C-5AB9D635F217}" type="presParOf" srcId="{874D47B7-681C-4B21-863B-1E94D0709759}" destId="{DCAE86B1-31C1-4B2D-936D-97870100549C}" srcOrd="3" destOrd="0" presId="urn:microsoft.com/office/officeart/2005/8/layout/cycle4"/>
    <dgm:cxn modelId="{4E9C15B5-3906-4DB5-BCA8-84A783D7D515}" type="presParOf" srcId="{874D47B7-681C-4B21-863B-1E94D0709759}" destId="{6AA21C1A-9F69-480B-9C5A-FACB8E9EF215}" srcOrd="4" destOrd="0" presId="urn:microsoft.com/office/officeart/2005/8/layout/cycle4"/>
    <dgm:cxn modelId="{B17DACCB-468E-4B66-81EF-85945673AE0C}" type="presParOf" srcId="{FB8D2848-E358-4883-9265-29D9FB923B28}" destId="{8008050B-7805-495F-8E19-872F9F56949A}" srcOrd="2" destOrd="0" presId="urn:microsoft.com/office/officeart/2005/8/layout/cycle4"/>
    <dgm:cxn modelId="{B91E06B8-C95B-496C-93F2-A0A2197912F3}" type="presParOf" srcId="{FB8D2848-E358-4883-9265-29D9FB923B28}" destId="{AD7A79B3-DF81-455E-880C-878F6E4E0DA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DC818-3055-4AB6-AAE4-C09BEC4E2F40}">
      <dsp:nvSpPr>
        <dsp:cNvPr id="0" name=""/>
        <dsp:cNvSpPr/>
      </dsp:nvSpPr>
      <dsp:spPr>
        <a:xfrm>
          <a:off x="0" y="0"/>
          <a:ext cx="1318936" cy="1318936"/>
        </a:xfrm>
        <a:prstGeom prst="pie">
          <a:avLst>
            <a:gd name="adj1" fmla="val 5400000"/>
            <a:gd name="adj2" fmla="val 1620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0042C-3E3A-41A2-A83B-9A30F709FC5E}">
      <dsp:nvSpPr>
        <dsp:cNvPr id="0" name=""/>
        <dsp:cNvSpPr/>
      </dsp:nvSpPr>
      <dsp:spPr>
        <a:xfrm>
          <a:off x="659468" y="0"/>
          <a:ext cx="6128916" cy="1318936"/>
        </a:xfrm>
        <a:prstGeom prst="rect">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i="0" kern="1200" dirty="0" err="1">
              <a:latin typeface="Arial Rounded MT Bold" panose="020F0704030504030204" pitchFamily="34" charset="0"/>
            </a:rPr>
            <a:t>Fater</a:t>
          </a:r>
          <a:r>
            <a:rPr lang="en-US" sz="3800" b="1" i="0" kern="1200" dirty="0">
              <a:latin typeface="Arial Rounded MT Bold" panose="020F0704030504030204" pitchFamily="34" charset="0"/>
            </a:rPr>
            <a:t> Geo-Analytics Challenge</a:t>
          </a:r>
          <a:endParaRPr lang="en-IN" sz="3800" b="1" i="0" kern="1200" dirty="0">
            <a:latin typeface="Arial Rounded MT Bold" panose="020F0704030504030204" pitchFamily="34" charset="0"/>
          </a:endParaRPr>
        </a:p>
      </dsp:txBody>
      <dsp:txXfrm>
        <a:off x="659468" y="0"/>
        <a:ext cx="6128916" cy="1318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8F325-2404-4C7D-BAA5-9BE0D16221EB}">
      <dsp:nvSpPr>
        <dsp:cNvPr id="0" name=""/>
        <dsp:cNvSpPr/>
      </dsp:nvSpPr>
      <dsp:spPr>
        <a:xfrm>
          <a:off x="392706" y="798460"/>
          <a:ext cx="2394639" cy="706065"/>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9DC9505F-7064-4186-9279-12A346C189A7}">
      <dsp:nvSpPr>
        <dsp:cNvPr id="0" name=""/>
        <dsp:cNvSpPr/>
      </dsp:nvSpPr>
      <dsp:spPr>
        <a:xfrm>
          <a:off x="911117" y="1080739"/>
          <a:ext cx="2222096" cy="748548"/>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GIOVANNI MONTANILE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Management Engineer</a:t>
          </a:r>
        </a:p>
      </dsp:txBody>
      <dsp:txXfrm>
        <a:off x="933041" y="1102663"/>
        <a:ext cx="2178248" cy="704700"/>
      </dsp:txXfrm>
    </dsp:sp>
    <dsp:sp modelId="{AAA6090F-A010-4072-9BC0-595C4A0AF6EF}">
      <dsp:nvSpPr>
        <dsp:cNvPr id="0" name=""/>
        <dsp:cNvSpPr/>
      </dsp:nvSpPr>
      <dsp:spPr>
        <a:xfrm>
          <a:off x="2665583" y="2155769"/>
          <a:ext cx="2334024" cy="726725"/>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1A1246BC-7E19-4587-B845-4A9BA751F5D1}">
      <dsp:nvSpPr>
        <dsp:cNvPr id="0" name=""/>
        <dsp:cNvSpPr/>
      </dsp:nvSpPr>
      <dsp:spPr>
        <a:xfrm>
          <a:off x="3267872" y="2457130"/>
          <a:ext cx="2417691" cy="782596"/>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KRISHAN KUMAR</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Computer Science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Engineer</a:t>
          </a:r>
        </a:p>
      </dsp:txBody>
      <dsp:txXfrm>
        <a:off x="3290793" y="2480051"/>
        <a:ext cx="2371849" cy="736754"/>
      </dsp:txXfrm>
    </dsp:sp>
    <dsp:sp modelId="{962D22C9-7540-46D9-8152-476B3AB698F0}">
      <dsp:nvSpPr>
        <dsp:cNvPr id="0" name=""/>
        <dsp:cNvSpPr/>
      </dsp:nvSpPr>
      <dsp:spPr>
        <a:xfrm>
          <a:off x="5122575" y="808907"/>
          <a:ext cx="2828857" cy="739461"/>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BBD78CCE-A2F8-4458-8243-FA0B530B32CD}">
      <dsp:nvSpPr>
        <dsp:cNvPr id="0" name=""/>
        <dsp:cNvSpPr/>
      </dsp:nvSpPr>
      <dsp:spPr>
        <a:xfrm>
          <a:off x="5763035" y="1125134"/>
          <a:ext cx="2620229" cy="728639"/>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NAVYASHREE BYREGOWDA</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Computer Science</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 Engineer</a:t>
          </a:r>
        </a:p>
      </dsp:txBody>
      <dsp:txXfrm>
        <a:off x="5784376" y="1146475"/>
        <a:ext cx="2577547" cy="685957"/>
      </dsp:txXfrm>
    </dsp:sp>
    <dsp:sp modelId="{170EC0A8-CC2B-45E6-ADFD-E4A74C6C444A}">
      <dsp:nvSpPr>
        <dsp:cNvPr id="0" name=""/>
        <dsp:cNvSpPr/>
      </dsp:nvSpPr>
      <dsp:spPr>
        <a:xfrm>
          <a:off x="7217882" y="2178476"/>
          <a:ext cx="2549508" cy="816582"/>
        </a:xfrm>
        <a:prstGeom prst="chevron">
          <a:avLst>
            <a:gd name="adj" fmla="val 4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AA896F22-835F-4206-8BD8-86AE99EF84C0}">
      <dsp:nvSpPr>
        <dsp:cNvPr id="0" name=""/>
        <dsp:cNvSpPr/>
      </dsp:nvSpPr>
      <dsp:spPr>
        <a:xfrm>
          <a:off x="7946770" y="2502234"/>
          <a:ext cx="2637243" cy="693350"/>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SANTOSH KUMAR YADAV</a:t>
          </a:r>
        </a:p>
        <a:p>
          <a:pPr marL="0" lvl="0" indent="0" algn="ctr" defTabSz="488950">
            <a:lnSpc>
              <a:spcPct val="90000"/>
            </a:lnSpc>
            <a:spcBef>
              <a:spcPct val="0"/>
            </a:spcBef>
            <a:spcAft>
              <a:spcPct val="35000"/>
            </a:spcAft>
            <a:buNone/>
          </a:pPr>
          <a:r>
            <a:rPr lang="en-IN" sz="1100" b="1" kern="1200" dirty="0">
              <a:latin typeface="Arial Rounded MT Bold" panose="020F0704030504030204" pitchFamily="34" charset="0"/>
            </a:rPr>
            <a:t>Electronics and Communication Engineer</a:t>
          </a:r>
        </a:p>
      </dsp:txBody>
      <dsp:txXfrm>
        <a:off x="7967078" y="2522542"/>
        <a:ext cx="2596627" cy="652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460F1-DF1F-45B8-8493-ED0D9BA069ED}">
      <dsp:nvSpPr>
        <dsp:cNvPr id="0" name=""/>
        <dsp:cNvSpPr/>
      </dsp:nvSpPr>
      <dsp:spPr>
        <a:xfrm>
          <a:off x="4481368" y="3419365"/>
          <a:ext cx="2797904" cy="22951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None/>
          </a:pPr>
          <a:endParaRPr lang="en-IN" sz="1400" kern="1200" dirty="0">
            <a:latin typeface="Arial Rounded MT Bold" panose="020F0704030504030204" pitchFamily="34" charset="0"/>
            <a:cs typeface="Arial" panose="020B0604020202020204" pitchFamily="34" charset="0"/>
          </a:endParaRPr>
        </a:p>
        <a:p>
          <a:pPr marL="114300" lvl="1" indent="-114300" algn="ctr" defTabSz="622300">
            <a:lnSpc>
              <a:spcPct val="90000"/>
            </a:lnSpc>
            <a:spcBef>
              <a:spcPct val="0"/>
            </a:spcBef>
            <a:spcAft>
              <a:spcPct val="15000"/>
            </a:spcAft>
            <a:buNone/>
          </a:pPr>
          <a:r>
            <a:rPr lang="en-US" sz="1400" kern="1200" dirty="0">
              <a:latin typeface="Arial Rounded MT Bold" panose="020F0704030504030204" pitchFamily="34" charset="0"/>
              <a:cs typeface="Arial" panose="020B0604020202020204" pitchFamily="34" charset="0"/>
            </a:rPr>
            <a:t>  </a:t>
          </a:r>
          <a:r>
            <a:rPr lang="en-US" sz="1200" kern="1200" dirty="0">
              <a:latin typeface="Arial Rounded MT Bold" panose="020F0704030504030204" pitchFamily="34" charset="0"/>
              <a:cs typeface="Arial" panose="020B0604020202020204" pitchFamily="34" charset="0"/>
            </a:rPr>
            <a:t>Details store attributes and operational metrics, aiding identification of stores with sales improvement potential</a:t>
          </a:r>
          <a:r>
            <a:rPr lang="en-US" sz="1400" kern="1200" dirty="0">
              <a:latin typeface="Arial Rounded MT Bold" panose="020F0704030504030204" pitchFamily="34" charset="0"/>
              <a:cs typeface="Arial" panose="020B0604020202020204" pitchFamily="34" charset="0"/>
            </a:rPr>
            <a:t>.
</a:t>
          </a:r>
          <a:endParaRPr lang="en-IN" sz="1400" kern="1200" dirty="0">
            <a:latin typeface="Arial Rounded MT Bold" panose="020F0704030504030204" pitchFamily="34" charset="0"/>
            <a:cs typeface="Arial" panose="020B0604020202020204" pitchFamily="34" charset="0"/>
          </a:endParaRPr>
        </a:p>
      </dsp:txBody>
      <dsp:txXfrm>
        <a:off x="5371155" y="4043558"/>
        <a:ext cx="1857701" cy="1620497"/>
      </dsp:txXfrm>
    </dsp:sp>
    <dsp:sp modelId="{872543E1-5EFA-45A9-904D-00E0C6220776}">
      <dsp:nvSpPr>
        <dsp:cNvPr id="0" name=""/>
        <dsp:cNvSpPr/>
      </dsp:nvSpPr>
      <dsp:spPr>
        <a:xfrm>
          <a:off x="0" y="3542618"/>
          <a:ext cx="2797904" cy="22282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ctr" defTabSz="533400">
            <a:lnSpc>
              <a:spcPct val="90000"/>
            </a:lnSpc>
            <a:spcBef>
              <a:spcPct val="0"/>
            </a:spcBef>
            <a:spcAft>
              <a:spcPct val="15000"/>
            </a:spcAft>
            <a:buNone/>
          </a:pPr>
          <a:r>
            <a:rPr lang="en-IN" sz="1200" b="0" kern="1200" dirty="0">
              <a:latin typeface="Arial Rounded MT Bold" panose="020F0704030504030204" pitchFamily="34" charset="0"/>
              <a:cs typeface="Arial" panose="020B0604020202020204" pitchFamily="34" charset="0"/>
            </a:rPr>
            <a:t>They </a:t>
          </a:r>
          <a:r>
            <a:rPr lang="en-US" sz="1200" b="0" kern="1200" dirty="0">
              <a:latin typeface="Arial Rounded MT Bold" panose="020F0704030504030204" pitchFamily="34" charset="0"/>
              <a:cs typeface="Arial" panose="020B0604020202020204" pitchFamily="34" charset="0"/>
            </a:rPr>
            <a:t>Offers socio-demographic insights into the local population, crucial for estimating diaper demand.</a:t>
          </a:r>
          <a:endParaRPr lang="en-IN" sz="1400" b="1" kern="1200" dirty="0">
            <a:latin typeface="Arial Rounded MT Bold" panose="020F0704030504030204" pitchFamily="34" charset="0"/>
            <a:cs typeface="Arial" panose="020B0604020202020204" pitchFamily="34" charset="0"/>
          </a:endParaRPr>
        </a:p>
      </dsp:txBody>
      <dsp:txXfrm>
        <a:off x="48948" y="4148637"/>
        <a:ext cx="1860637" cy="1573316"/>
      </dsp:txXfrm>
    </dsp:sp>
    <dsp:sp modelId="{BD5ADEDC-5888-4D14-9C5C-82A4C7A501B8}">
      <dsp:nvSpPr>
        <dsp:cNvPr id="0" name=""/>
        <dsp:cNvSpPr/>
      </dsp:nvSpPr>
      <dsp:spPr>
        <a:xfrm>
          <a:off x="4483718" y="167416"/>
          <a:ext cx="2797904" cy="21000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None/>
          </a:pPr>
          <a:endParaRPr lang="en-IN" sz="1400" b="1" kern="1200" dirty="0">
            <a:latin typeface="Arial Rounded MT Bold" panose="020F0704030504030204" pitchFamily="34" charset="0"/>
            <a:cs typeface="Arial" panose="020B0604020202020204" pitchFamily="34" charset="0"/>
          </a:endParaRPr>
        </a:p>
        <a:p>
          <a:pPr marL="114300" lvl="1" indent="-114300" algn="ctr" defTabSz="533400">
            <a:lnSpc>
              <a:spcPct val="90000"/>
            </a:lnSpc>
            <a:spcBef>
              <a:spcPct val="0"/>
            </a:spcBef>
            <a:spcAft>
              <a:spcPct val="15000"/>
            </a:spcAft>
            <a:buNone/>
          </a:pPr>
          <a:r>
            <a:rPr lang="en-US" sz="1200" b="0" kern="1200" dirty="0">
              <a:latin typeface="Arial Rounded MT Bold" panose="020F0704030504030204" pitchFamily="34" charset="0"/>
              <a:cs typeface="Arial" panose="020B0604020202020204" pitchFamily="34" charset="0"/>
            </a:rPr>
            <a:t>   Provides spatial data for geographic analysis, including store locations and polygons for mapping.</a:t>
          </a:r>
          <a:endParaRPr lang="en-IN" sz="1200" b="0" kern="1200" dirty="0">
            <a:latin typeface="Arial Rounded MT Bold" panose="020F0704030504030204" pitchFamily="34" charset="0"/>
            <a:cs typeface="Arial" panose="020B0604020202020204" pitchFamily="34" charset="0"/>
          </a:endParaRPr>
        </a:p>
      </dsp:txBody>
      <dsp:txXfrm>
        <a:off x="5369220" y="213547"/>
        <a:ext cx="1866271" cy="1482779"/>
      </dsp:txXfrm>
    </dsp:sp>
    <dsp:sp modelId="{0217E6FF-2A25-4062-99A2-9307D633C744}">
      <dsp:nvSpPr>
        <dsp:cNvPr id="0" name=""/>
        <dsp:cNvSpPr/>
      </dsp:nvSpPr>
      <dsp:spPr>
        <a:xfrm>
          <a:off x="38494" y="194630"/>
          <a:ext cx="2797904" cy="19971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ctr" defTabSz="622300">
            <a:lnSpc>
              <a:spcPct val="90000"/>
            </a:lnSpc>
            <a:spcBef>
              <a:spcPct val="0"/>
            </a:spcBef>
            <a:spcAft>
              <a:spcPct val="15000"/>
            </a:spcAft>
            <a:buNone/>
          </a:pPr>
          <a:endParaRPr lang="en-IN" sz="1400" b="1" kern="1200" dirty="0">
            <a:latin typeface="Arial Rounded MT Bold" panose="020F0704030504030204" pitchFamily="34" charset="0"/>
            <a:cs typeface="Arial" panose="020B0604020202020204" pitchFamily="34" charset="0"/>
          </a:endParaRPr>
        </a:p>
        <a:p>
          <a:pPr marL="114300" lvl="1" indent="-114300" algn="ctr" defTabSz="622300">
            <a:lnSpc>
              <a:spcPct val="90000"/>
            </a:lnSpc>
            <a:spcBef>
              <a:spcPct val="0"/>
            </a:spcBef>
            <a:spcAft>
              <a:spcPct val="15000"/>
            </a:spcAft>
            <a:buNone/>
          </a:pPr>
          <a:r>
            <a:rPr lang="en-US" sz="1400" kern="1200" dirty="0">
              <a:latin typeface="Arial Rounded MT Bold" panose="020F0704030504030204" pitchFamily="34" charset="0"/>
              <a:cs typeface="Arial" panose="020B0604020202020204" pitchFamily="34" charset="0"/>
            </a:rPr>
            <a:t>  </a:t>
          </a:r>
          <a:r>
            <a:rPr lang="en-US" sz="1200" kern="1200" dirty="0">
              <a:latin typeface="Arial Rounded MT Bold" panose="020F0704030504030204" pitchFamily="34" charset="0"/>
              <a:cs typeface="Arial" panose="020B0604020202020204" pitchFamily="34" charset="0"/>
            </a:rPr>
            <a:t>Quantifies store attractiveness based on factors like proximity to key points of interest, guiding identification of stores with high sales potential</a:t>
          </a:r>
          <a:r>
            <a:rPr lang="en-US" sz="1400" kern="1200" dirty="0">
              <a:latin typeface="Arial Rounded MT Bold" panose="020F0704030504030204" pitchFamily="34" charset="0"/>
              <a:cs typeface="Arial" panose="020B0604020202020204" pitchFamily="34" charset="0"/>
            </a:rPr>
            <a:t>.</a:t>
          </a:r>
          <a:endParaRPr lang="en-IN" sz="1400" kern="1200" dirty="0">
            <a:latin typeface="Arial Rounded MT Bold" panose="020F0704030504030204" pitchFamily="34" charset="0"/>
            <a:cs typeface="Arial" panose="020B0604020202020204" pitchFamily="34" charset="0"/>
          </a:endParaRPr>
        </a:p>
      </dsp:txBody>
      <dsp:txXfrm>
        <a:off x="82365" y="238501"/>
        <a:ext cx="1870791" cy="1410131"/>
      </dsp:txXfrm>
    </dsp:sp>
    <dsp:sp modelId="{B3B82E6D-0C5D-49DE-893E-13C17E7A87B1}">
      <dsp:nvSpPr>
        <dsp:cNvPr id="0" name=""/>
        <dsp:cNvSpPr/>
      </dsp:nvSpPr>
      <dsp:spPr>
        <a:xfrm>
          <a:off x="1656751" y="691255"/>
          <a:ext cx="1790532" cy="171840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Gravitation</a:t>
          </a:r>
          <a:r>
            <a:rPr lang="en-IN" sz="1000" b="1" kern="1200" dirty="0" err="1">
              <a:solidFill>
                <a:schemeClr val="tx1"/>
              </a:solidFill>
              <a:latin typeface="Arial" panose="020B0604020202020204" pitchFamily="34" charset="0"/>
              <a:cs typeface="Arial" panose="020B0604020202020204" pitchFamily="34" charset="0"/>
            </a:rPr>
            <a:t>_NA</a:t>
          </a:r>
          <a:endParaRPr lang="en-IN" sz="1000" kern="1200" dirty="0">
            <a:solidFill>
              <a:schemeClr val="tx1"/>
            </a:solidFill>
          </a:endParaRPr>
        </a:p>
      </dsp:txBody>
      <dsp:txXfrm>
        <a:off x="2181186" y="1194564"/>
        <a:ext cx="1266097" cy="1215097"/>
      </dsp:txXfrm>
    </dsp:sp>
    <dsp:sp modelId="{D88BDE9E-727B-4255-8EEB-3F4AF2963112}">
      <dsp:nvSpPr>
        <dsp:cNvPr id="0" name=""/>
        <dsp:cNvSpPr/>
      </dsp:nvSpPr>
      <dsp:spPr>
        <a:xfrm rot="5400000">
          <a:off x="3738763" y="656112"/>
          <a:ext cx="1732385" cy="182003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Shapes_NA</a:t>
          </a:r>
          <a:endParaRPr lang="en-IN" sz="1200" kern="1200" dirty="0">
            <a:solidFill>
              <a:schemeClr val="tx1"/>
            </a:solidFill>
          </a:endParaRPr>
        </a:p>
      </dsp:txBody>
      <dsp:txXfrm rot="-5400000">
        <a:off x="3694939" y="1207340"/>
        <a:ext cx="1286958" cy="1224981"/>
      </dsp:txXfrm>
    </dsp:sp>
    <dsp:sp modelId="{30C68207-8787-41EB-B8E2-7AF6EEE84084}">
      <dsp:nvSpPr>
        <dsp:cNvPr id="0" name=""/>
        <dsp:cNvSpPr/>
      </dsp:nvSpPr>
      <dsp:spPr>
        <a:xfrm rot="10800000">
          <a:off x="3672732" y="2611714"/>
          <a:ext cx="1864447" cy="168799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err="1">
              <a:solidFill>
                <a:schemeClr val="tx1"/>
              </a:solidFill>
              <a:latin typeface="Arial" panose="020B0604020202020204" pitchFamily="34" charset="0"/>
              <a:cs typeface="Arial" panose="020B0604020202020204" pitchFamily="34" charset="0"/>
            </a:rPr>
            <a:t>Stores_NA</a:t>
          </a:r>
          <a:endParaRPr lang="en-IN" sz="1200" kern="1200" dirty="0">
            <a:solidFill>
              <a:schemeClr val="tx1"/>
            </a:solidFill>
          </a:endParaRPr>
        </a:p>
      </dsp:txBody>
      <dsp:txXfrm rot="10800000">
        <a:off x="3672732" y="2611714"/>
        <a:ext cx="1318363" cy="1193593"/>
      </dsp:txXfrm>
    </dsp:sp>
    <dsp:sp modelId="{DCAE86B1-31C1-4B2D-936D-97870100549C}">
      <dsp:nvSpPr>
        <dsp:cNvPr id="0" name=""/>
        <dsp:cNvSpPr/>
      </dsp:nvSpPr>
      <dsp:spPr>
        <a:xfrm rot="16200000">
          <a:off x="1751390" y="2534402"/>
          <a:ext cx="1670658" cy="1807895"/>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b="1" kern="1200" dirty="0" err="1">
              <a:solidFill>
                <a:schemeClr val="tx1"/>
              </a:solidFill>
              <a:latin typeface="Arial" panose="020B0604020202020204" pitchFamily="34" charset="0"/>
              <a:cs typeface="Arial" panose="020B0604020202020204" pitchFamily="34" charset="0"/>
            </a:rPr>
            <a:t>Socio_Demo_NA</a:t>
          </a:r>
          <a:endParaRPr lang="en-IN" sz="1200" kern="1200" dirty="0">
            <a:solidFill>
              <a:schemeClr val="tx1"/>
            </a:solidFill>
          </a:endParaRPr>
        </a:p>
      </dsp:txBody>
      <dsp:txXfrm rot="5400000">
        <a:off x="2212292" y="2603020"/>
        <a:ext cx="1278375" cy="1181334"/>
      </dsp:txXfrm>
    </dsp:sp>
    <dsp:sp modelId="{8008050B-7805-495F-8E19-872F9F56949A}">
      <dsp:nvSpPr>
        <dsp:cNvPr id="0" name=""/>
        <dsp:cNvSpPr/>
      </dsp:nvSpPr>
      <dsp:spPr>
        <a:xfrm>
          <a:off x="3220870" y="2116392"/>
          <a:ext cx="636972" cy="594481"/>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7A79B3-DF81-455E-880C-878F6E4E0DAF}">
      <dsp:nvSpPr>
        <dsp:cNvPr id="0" name=""/>
        <dsp:cNvSpPr/>
      </dsp:nvSpPr>
      <dsp:spPr>
        <a:xfrm rot="10800000">
          <a:off x="3177416" y="2211981"/>
          <a:ext cx="689114" cy="69161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4:08.908"/>
    </inkml:context>
    <inkml:brush xml:id="br0">
      <inkml:brushProperty name="width" value="0.05" units="cm"/>
      <inkml:brushProperty name="height" value="0.05" units="cm"/>
      <inkml:brushProperty name="color" value="#AE198D"/>
      <inkml:brushProperty name="inkEffects" value="galaxy"/>
      <inkml:brushProperty name="anchorX" value="-1776.31934"/>
      <inkml:brushProperty name="anchorY" value="-1686.86316"/>
      <inkml:brushProperty name="scaleFactor" value="0.5"/>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0T01:32:52.337"/>
    </inkml:context>
    <inkml:brush xml:id="br0">
      <inkml:brushProperty name="width" value="0.05" units="cm"/>
      <inkml:brushProperty name="height" value="0.05" units="cm"/>
      <inkml:brushProperty name="color" value="#AE198D"/>
      <inkml:brushProperty name="inkEffects" value="galaxy"/>
      <inkml:brushProperty name="anchorX" value="-929.65259"/>
      <inkml:brushProperty name="anchorY" value="-840.19641"/>
      <inkml:brushProperty name="scaleFactor" value="0.5"/>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2:59:54.834"/>
    </inkml:context>
    <inkml:brush xml:id="br0">
      <inkml:brushProperty name="width" value="0.035" units="cm"/>
      <inkml:brushProperty name="height" value="0.03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2.884"/>
    </inkml:context>
    <inkml:brush xml:id="br0">
      <inkml:brushProperty name="width" value="0.035" units="cm"/>
      <inkml:brushProperty name="height" value="0.035"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3.902"/>
    </inkml:context>
    <inkml:brush xml:id="br0">
      <inkml:brushProperty name="width" value="0.035" units="cm"/>
      <inkml:brushProperty name="height" value="0.035" units="cm"/>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6.414"/>
    </inkml:context>
    <inkml:brush xml:id="br0">
      <inkml:brushProperty name="width" value="0.035" units="cm"/>
      <inkml:brushProperty name="height" value="0.03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6.770"/>
    </inkml:context>
    <inkml:brush xml:id="br0">
      <inkml:brushProperty name="width" value="0.035" units="cm"/>
      <inkml:brushProperty name="height" value="0.035" units="cm"/>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29.457"/>
    </inkml:context>
    <inkml:brush xml:id="br0">
      <inkml:brushProperty name="width" value="0.035" units="cm"/>
      <inkml:brushProperty name="height" value="0.035"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0.816"/>
    </inkml:context>
    <inkml:brush xml:id="br0">
      <inkml:brushProperty name="width" value="0.035" units="cm"/>
      <inkml:brushProperty name="height" value="0.03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1.952"/>
    </inkml:context>
    <inkml:brush xml:id="br0">
      <inkml:brushProperty name="width" value="0.035" units="cm"/>
      <inkml:brushProperty name="height" value="0.035"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2.308"/>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3.372"/>
    </inkml:context>
    <inkml:brush xml:id="br0">
      <inkml:brushProperty name="width" value="0.05" units="cm"/>
      <inkml:brushProperty name="height" value="0.05" units="cm"/>
      <inkml:brushProperty name="color" value="#AE198D"/>
      <inkml:brushProperty name="inkEffects" value="galaxy"/>
      <inkml:brushProperty name="anchorX" value="-2622.98608"/>
      <inkml:brushProperty name="anchorY" value="-2533.52979"/>
      <inkml:brushProperty name="scaleFactor" value="0.5"/>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2.661"/>
    </inkml:context>
    <inkml:brush xml:id="br0">
      <inkml:brushProperty name="width" value="0.035" units="cm"/>
      <inkml:brushProperty name="height" value="0.035" units="cm"/>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9T23:02:33.610"/>
    </inkml:context>
    <inkml:brush xml:id="br0">
      <inkml:brushProperty name="width" value="0.035" units="cm"/>
      <inkml:brushProperty name="height" value="0.035" units="cm"/>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4.319"/>
    </inkml:context>
    <inkml:brush xml:id="br0">
      <inkml:brushProperty name="width" value="0.05" units="cm"/>
      <inkml:brushProperty name="height" value="0.05" units="cm"/>
      <inkml:brushProperty name="color" value="#AE198D"/>
      <inkml:brushProperty name="inkEffects" value="galaxy"/>
      <inkml:brushProperty name="anchorX" value="-3469.65283"/>
      <inkml:brushProperty name="anchorY" value="-3380.19629"/>
      <inkml:brushProperty name="scaleFactor" value="0.5"/>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4.524"/>
    </inkml:context>
    <inkml:brush xml:id="br0">
      <inkml:brushProperty name="width" value="0.05" units="cm"/>
      <inkml:brushProperty name="height" value="0.05" units="cm"/>
      <inkml:brushProperty name="color" value="#AE198D"/>
      <inkml:brushProperty name="inkEffects" value="galaxy"/>
      <inkml:brushProperty name="anchorX" value="-4316.31934"/>
      <inkml:brushProperty name="anchorY" value="-4226.86328"/>
      <inkml:brushProperty name="scaleFactor" value="0.5"/>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6.702"/>
    </inkml:context>
    <inkml:brush xml:id="br0">
      <inkml:brushProperty name="width" value="0.05" units="cm"/>
      <inkml:brushProperty name="height" value="0.05" units="cm"/>
      <inkml:brushProperty name="color" value="#AE198D"/>
      <inkml:brushProperty name="inkEffects" value="galaxy"/>
      <inkml:brushProperty name="anchorX" value="-5162.98633"/>
      <inkml:brushProperty name="anchorY" value="-5073.53027"/>
      <inkml:brushProperty name="scaleFactor" value="0.5"/>
    </inkml:brush>
  </inkml:definitions>
  <inkml:trace contextRef="#ctx0" brushRef="#br0">0 1 24575,'0'0'0,"4"0"0,3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09.886"/>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0.043"/>
    </inkml:context>
    <inkml:brush xml:id="br0">
      <inkml:brushProperty name="width" value="0.05" units="cm"/>
      <inkml:brushProperty name="height" value="0.05" units="cm"/>
      <inkml:brushProperty name="color" value="#AE198D"/>
      <inkml:brushProperty name="inkEffects" value="galaxy"/>
      <inkml:brushProperty name="anchorX" value="-846.66669"/>
      <inkml:brushProperty name="anchorY" value="-846.66669"/>
      <inkml:brushProperty name="scaleFactor" value="0.5"/>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0.463"/>
    </inkml:context>
    <inkml:brush xml:id="br0">
      <inkml:brushProperty name="width" value="0.05" units="cm"/>
      <inkml:brushProperty name="height" value="0.05" units="cm"/>
      <inkml:brushProperty name="color" value="#AE198D"/>
      <inkml:brushProperty name="inkEffects" value="galaxy"/>
      <inkml:brushProperty name="anchorX" value="-1693.33337"/>
      <inkml:brushProperty name="anchorY" value="-1693.33337"/>
      <inkml:brushProperty name="scaleFactor" value="0.5"/>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1T18:07:18.421"/>
    </inkml:context>
    <inkml:brush xml:id="br0">
      <inkml:brushProperty name="width" value="0.05" units="cm"/>
      <inkml:brushProperty name="height" value="0.05" units="cm"/>
      <inkml:brushProperty name="color" value="#AE198D"/>
      <inkml:brushProperty name="inkEffects" value="galaxy"/>
      <inkml:brushProperty name="anchorX" value="-2540"/>
      <inkml:brushProperty name="anchorY" value="-2540"/>
      <inkml:brushProperty name="scaleFactor" value="0.5"/>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00727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85208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09336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48640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838375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29588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5492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560034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1632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174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41410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13671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22680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15406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269455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5709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3/17/2024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5952397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file:///C:/Users/alien/OneDrive/Desktop/Notes-Unina/SL%26DS/Project/Project_fater%201.Rmd"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customXml" Target="../ink/ink1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customXml" Target="../ink/ink21.xml"/><Relationship Id="rId3" Type="http://schemas.openxmlformats.org/officeDocument/2006/relationships/image" Target="../media/image500.png"/><Relationship Id="rId7" Type="http://schemas.openxmlformats.org/officeDocument/2006/relationships/customXml" Target="../ink/ink15.xml"/><Relationship Id="rId12" Type="http://schemas.openxmlformats.org/officeDocument/2006/relationships/customXml" Target="../ink/ink20.xml"/><Relationship Id="rId2"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14.xml"/><Relationship Id="rId11" Type="http://schemas.openxmlformats.org/officeDocument/2006/relationships/customXml" Target="../ink/ink19.xml"/><Relationship Id="rId5" Type="http://schemas.openxmlformats.org/officeDocument/2006/relationships/customXml" Target="../ink/ink13.xml"/><Relationship Id="rId15" Type="http://schemas.openxmlformats.org/officeDocument/2006/relationships/image" Target="../media/image59.png"/><Relationship Id="rId10" Type="http://schemas.openxmlformats.org/officeDocument/2006/relationships/customXml" Target="../ink/ink18.xml"/><Relationship Id="rId4" Type="http://schemas.openxmlformats.org/officeDocument/2006/relationships/customXml" Target="../ink/ink12.xml"/><Relationship Id="rId9" Type="http://schemas.openxmlformats.org/officeDocument/2006/relationships/customXml" Target="../ink/ink17.xml"/><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hyperlink" Target="https://clamorworld.com/3-simple-ways-to-make-better-business-decisions/" TargetMode="External"/><Relationship Id="rId2" Type="http://schemas.openxmlformats.org/officeDocument/2006/relationships/image" Target="../media/image73.jp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hyperlink" Target="https://creativecommons.org/licenses/by-sa/3.0/" TargetMode="External"/><Relationship Id="rId2" Type="http://schemas.openxmlformats.org/officeDocument/2006/relationships/image" Target="../media/image75.jpg"/><Relationship Id="rId1" Type="http://schemas.openxmlformats.org/officeDocument/2006/relationships/slideLayout" Target="../slideLayouts/slideLayout7.xml"/><Relationship Id="rId6" Type="http://schemas.openxmlformats.org/officeDocument/2006/relationships/hyperlink" Target="https://www.pngall.com/special-offer-png/download/14639" TargetMode="External"/><Relationship Id="rId5" Type="http://schemas.openxmlformats.org/officeDocument/2006/relationships/image" Target="../media/image77.png"/><Relationship Id="rId4" Type="http://schemas.openxmlformats.org/officeDocument/2006/relationships/hyperlink" Target="https://www.thebluediamondgallery.com/wooden-tile/p/promotion.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6.xml"/><Relationship Id="rId18" Type="http://schemas.openxmlformats.org/officeDocument/2006/relationships/image" Target="../media/image22.png"/><Relationship Id="rId3" Type="http://schemas.openxmlformats.org/officeDocument/2006/relationships/customXml" Target="../ink/ink1.xml"/><Relationship Id="rId21" Type="http://schemas.openxmlformats.org/officeDocument/2006/relationships/image" Target="../media/image16.jp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 Type="http://schemas.openxmlformats.org/officeDocument/2006/relationships/image" Target="../media/image15.jp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8.png"/><Relationship Id="rId19" Type="http://schemas.openxmlformats.org/officeDocument/2006/relationships/customXml" Target="../ink/ink9.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hyperlink" Target="https://www.picpedia.org/chalkboard/c/case-study.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data-folder-digital-data-big-data-cloud-computing-access-wallpaper-aaroh/download/1920x1080" TargetMode="External"/><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498081" y="1876925"/>
            <a:ext cx="4693920" cy="4035391"/>
          </a:xfrm>
          <a:solidFill>
            <a:schemeClr val="accent3"/>
          </a:solidFill>
        </p:spPr>
        <p:txBody>
          <a:bodyPr anchor="b">
            <a:normAutofit fontScale="90000"/>
          </a:bodyPr>
          <a:lstStyle/>
          <a:p>
            <a:pPr algn="l"/>
            <a:br>
              <a:rPr lang="en-US" sz="3100" dirty="0">
                <a:solidFill>
                  <a:schemeClr val="tx1"/>
                </a:solidFill>
              </a:rPr>
            </a:br>
            <a:br>
              <a:rPr lang="en-US" sz="3100" dirty="0">
                <a:solidFill>
                  <a:schemeClr val="tx1"/>
                </a:solidFill>
              </a:rPr>
            </a:br>
            <a:br>
              <a:rPr lang="en-US" sz="3100" dirty="0">
                <a:solidFill>
                  <a:schemeClr val="tx1"/>
                </a:solidFill>
              </a:rPr>
            </a:br>
            <a:r>
              <a:rPr lang="en-US" sz="4400" i="1" dirty="0">
                <a:solidFill>
                  <a:schemeClr val="tx1"/>
                </a:solidFill>
                <a:latin typeface="Arial Rounded MT Bold" panose="020F0704030504030204" pitchFamily="34" charset="0"/>
              </a:rPr>
              <a:t>Estimate Store Potential Revenue on Diapers</a:t>
            </a:r>
            <a:br>
              <a:rPr lang="en-US" sz="3600" dirty="0">
                <a:solidFill>
                  <a:schemeClr val="tx1"/>
                </a:solidFill>
                <a:latin typeface="Arial Rounded MT Bold" panose="020F0704030504030204" pitchFamily="34" charset="0"/>
              </a:rPr>
            </a:br>
            <a:r>
              <a:rPr lang="en-US" sz="3600" dirty="0">
                <a:solidFill>
                  <a:schemeClr val="tx1"/>
                </a:solidFill>
                <a:latin typeface="Arial Rounded MT Bold" panose="020F0704030504030204" pitchFamily="34" charset="0"/>
              </a:rPr>
              <a:t> </a:t>
            </a:r>
            <a:br>
              <a:rPr lang="en-US" sz="2700" dirty="0">
                <a:solidFill>
                  <a:schemeClr val="tx1"/>
                </a:solidFill>
                <a:latin typeface="Arial Rounded MT Bold" panose="020F0704030504030204" pitchFamily="34" charset="0"/>
              </a:rPr>
            </a:br>
            <a:r>
              <a:rPr lang="it-IT" sz="2000" b="1" i="1" dirty="0">
                <a:solidFill>
                  <a:srgbClr val="FFFF00"/>
                </a:solidFill>
                <a:latin typeface="Arial Rounded MT Bold" panose="020F0704030504030204" pitchFamily="34" charset="0"/>
                <a:cs typeface="+mj-ea"/>
              </a:rPr>
              <a:t>STATISTICAL</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LEARNING</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AND</a:t>
            </a:r>
            <a:br>
              <a:rPr lang="it-IT" sz="2000" b="1" i="1" dirty="0">
                <a:solidFill>
                  <a:srgbClr val="FFFF00"/>
                </a:solidFill>
                <a:latin typeface="Arial Rounded MT Bold" panose="020F0704030504030204" pitchFamily="34" charset="0"/>
                <a:cs typeface="+mj-ea"/>
              </a:rPr>
            </a:br>
            <a:r>
              <a:rPr lang="it-IT" sz="2000" b="1" i="1" dirty="0">
                <a:solidFill>
                  <a:srgbClr val="FFFF00"/>
                </a:solidFill>
                <a:latin typeface="Arial Rounded MT Bold" panose="020F0704030504030204" pitchFamily="34" charset="0"/>
                <a:cs typeface="+mj-ea"/>
              </a:rPr>
              <a:t>DATA ANALYSIS</a:t>
            </a:r>
            <a:br>
              <a:rPr lang="en-US" sz="2000" dirty="0">
                <a:solidFill>
                  <a:srgbClr val="FFFF00"/>
                </a:solidFill>
                <a:latin typeface="Arial Rounded MT Bold" panose="020F0704030504030204" pitchFamily="34" charset="0"/>
              </a:rPr>
            </a:br>
            <a:endParaRPr lang="en-US" sz="2000" dirty="0">
              <a:solidFill>
                <a:srgbClr val="FFFF00"/>
              </a:solidFill>
              <a:latin typeface="Arial Rounded MT Bold" panose="020F0704030504030204" pitchFamily="34" charset="0"/>
            </a:endParaRPr>
          </a:p>
        </p:txBody>
      </p:sp>
      <p:graphicFrame>
        <p:nvGraphicFramePr>
          <p:cNvPr id="7" name="Diagram 6">
            <a:extLst>
              <a:ext uri="{FF2B5EF4-FFF2-40B4-BE49-F238E27FC236}">
                <a16:creationId xmlns:a16="http://schemas.microsoft.com/office/drawing/2014/main" id="{92B26ACF-501D-5BE5-DD06-2F456CE91D7D}"/>
              </a:ext>
            </a:extLst>
          </p:cNvPr>
          <p:cNvGraphicFramePr/>
          <p:nvPr>
            <p:extLst>
              <p:ext uri="{D42A27DB-BD31-4B8C-83A1-F6EECF244321}">
                <p14:modId xmlns:p14="http://schemas.microsoft.com/office/powerpoint/2010/main" val="231526250"/>
              </p:ext>
            </p:extLst>
          </p:nvPr>
        </p:nvGraphicFramePr>
        <p:xfrm>
          <a:off x="709696" y="121687"/>
          <a:ext cx="6788385" cy="131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magine 6" descr="Immagine che contiene testo, Carattere, cerchio, schermata&#10;&#10;Descrizione generata automaticamente">
            <a:extLst>
              <a:ext uri="{FF2B5EF4-FFF2-40B4-BE49-F238E27FC236}">
                <a16:creationId xmlns:a16="http://schemas.microsoft.com/office/drawing/2014/main" id="{ECA3F3FA-D9B9-E798-2879-6407E2C87F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505" y="5338577"/>
            <a:ext cx="6269173" cy="1397736"/>
          </a:xfrm>
          <a:prstGeom prst="rect">
            <a:avLst/>
          </a:prstGeom>
        </p:spPr>
      </p:pic>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person on a computer">
            <a:extLst>
              <a:ext uri="{FF2B5EF4-FFF2-40B4-BE49-F238E27FC236}">
                <a16:creationId xmlns:a16="http://schemas.microsoft.com/office/drawing/2014/main" id="{B2FD36FA-A69B-D20E-1371-02306A8F7C3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5B86726-2936-9487-FE85-117EACC1478C}"/>
              </a:ext>
            </a:extLst>
          </p:cNvPr>
          <p:cNvSpPr txBox="1"/>
          <p:nvPr/>
        </p:nvSpPr>
        <p:spPr>
          <a:xfrm>
            <a:off x="4287328" y="508957"/>
            <a:ext cx="5762446" cy="523220"/>
          </a:xfrm>
          <a:prstGeom prst="rect">
            <a:avLst/>
          </a:prstGeom>
          <a:solidFill>
            <a:schemeClr val="bg2"/>
          </a:solidFill>
          <a:ln>
            <a:solidFill>
              <a:schemeClr val="tx1"/>
            </a:solidFill>
          </a:ln>
          <a:effectLst>
            <a:glow rad="228600">
              <a:schemeClr val="accent4">
                <a:satMod val="175000"/>
                <a:alpha val="40000"/>
              </a:schemeClr>
            </a:glow>
          </a:effectLst>
        </p:spPr>
        <p:txBody>
          <a:bodyPr wrap="square" rtlCol="0">
            <a:spAutoFit/>
          </a:bodyPr>
          <a:lstStyle/>
          <a:p>
            <a:pPr algn="ctr"/>
            <a:r>
              <a:rPr lang="en-IN" sz="2800" b="1" dirty="0">
                <a:latin typeface="Arial Rounded MT Bold" panose="020F0704030504030204" pitchFamily="34" charset="0"/>
                <a:cs typeface="Arial" panose="020B0604020202020204" pitchFamily="34" charset="0"/>
              </a:rPr>
              <a:t>Exploratory Data Analysis</a:t>
            </a:r>
          </a:p>
        </p:txBody>
      </p:sp>
    </p:spTree>
    <p:extLst>
      <p:ext uri="{BB962C8B-B14F-4D97-AF65-F5344CB8AC3E}">
        <p14:creationId xmlns:p14="http://schemas.microsoft.com/office/powerpoint/2010/main" val="219461842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4F16C-FA89-A818-FCF4-D6CF428A54E3}"/>
              </a:ext>
            </a:extLst>
          </p:cNvPr>
          <p:cNvSpPr txBox="1"/>
          <p:nvPr/>
        </p:nvSpPr>
        <p:spPr>
          <a:xfrm>
            <a:off x="146288" y="751344"/>
            <a:ext cx="4184171" cy="53553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3600" b="1" dirty="0">
                <a:latin typeface="Arial Rounded MT Bold" panose="020F0704030504030204" pitchFamily="34" charset="0"/>
              </a:rPr>
              <a:t>Map Representation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latin typeface="Arial Rounded MT Bold" panose="020F0704030504030204" pitchFamily="34" charset="0"/>
              </a:rPr>
              <a:t>Visualizing Store Distribution and Potential on Interactive Map. </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The map displays circle markers representing individual stores, allowing for intuitive exploration of their spatial distribution.</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From the markers, we can access additional information about each store, facilitating in-depth analysis and decision-making processes. </a:t>
            </a:r>
          </a:p>
          <a:p>
            <a:pPr marL="285750" indent="-285750">
              <a:buFont typeface="Arial" panose="020B0604020202020204" pitchFamily="34" charset="0"/>
              <a:buChar char="•"/>
            </a:pPr>
            <a:endParaRPr lang="en-US" dirty="0"/>
          </a:p>
        </p:txBody>
      </p:sp>
      <p:pic>
        <p:nvPicPr>
          <p:cNvPr id="6" name="Picture 5">
            <a:hlinkClick r:id="rId2" action="ppaction://hlinkfile"/>
            <a:extLst>
              <a:ext uri="{FF2B5EF4-FFF2-40B4-BE49-F238E27FC236}">
                <a16:creationId xmlns:a16="http://schemas.microsoft.com/office/drawing/2014/main" id="{FCB04ABA-8ECA-9061-153C-CE7528F6B7BD}"/>
              </a:ext>
            </a:extLst>
          </p:cNvPr>
          <p:cNvPicPr>
            <a:picLocks noChangeAspect="1"/>
          </p:cNvPicPr>
          <p:nvPr/>
        </p:nvPicPr>
        <p:blipFill>
          <a:blip r:embed="rId3"/>
          <a:srcRect/>
          <a:stretch/>
        </p:blipFill>
        <p:spPr>
          <a:xfrm>
            <a:off x="4562332" y="227077"/>
            <a:ext cx="7426135" cy="5355312"/>
          </a:xfrm>
          <a:prstGeom prst="rect">
            <a:avLst/>
          </a:prstGeom>
        </p:spPr>
      </p:pic>
      <p:sp>
        <p:nvSpPr>
          <p:cNvPr id="2" name="TextBox 1">
            <a:extLst>
              <a:ext uri="{FF2B5EF4-FFF2-40B4-BE49-F238E27FC236}">
                <a16:creationId xmlns:a16="http://schemas.microsoft.com/office/drawing/2014/main" id="{9743C6B0-6F5B-C7A4-FFF3-2024FF879D4A}"/>
              </a:ext>
            </a:extLst>
          </p:cNvPr>
          <p:cNvSpPr txBox="1"/>
          <p:nvPr/>
        </p:nvSpPr>
        <p:spPr>
          <a:xfrm>
            <a:off x="4505087" y="5707593"/>
            <a:ext cx="7247823" cy="923330"/>
          </a:xfrm>
          <a:prstGeom prst="rect">
            <a:avLst/>
          </a:prstGeom>
          <a:noFill/>
        </p:spPr>
        <p:txBody>
          <a:bodyPr wrap="square" rtlCol="0">
            <a:spAutoFit/>
          </a:bodyPr>
          <a:lstStyle/>
          <a:p>
            <a:r>
              <a:rPr lang="en-IN" dirty="0">
                <a:solidFill>
                  <a:srgbClr val="0206BE"/>
                </a:solidFill>
                <a:latin typeface="Arial Rounded MT Bold" panose="020F0704030504030204" pitchFamily="34" charset="0"/>
              </a:rPr>
              <a:t>Store Potential (in quantile percentage) :</a:t>
            </a:r>
          </a:p>
          <a:p>
            <a:r>
              <a:rPr lang="en-IN" dirty="0">
                <a:solidFill>
                  <a:srgbClr val="C00000"/>
                </a:solidFill>
                <a:latin typeface="Arial Rounded MT Bold" panose="020F0704030504030204" pitchFamily="34" charset="0"/>
              </a:rPr>
              <a:t>RED: 0-25                </a:t>
            </a:r>
            <a:r>
              <a:rPr lang="en-IN" dirty="0">
                <a:solidFill>
                  <a:schemeClr val="accent4"/>
                </a:solidFill>
                <a:latin typeface="Arial Rounded MT Bold" panose="020F0704030504030204" pitchFamily="34" charset="0"/>
              </a:rPr>
              <a:t>Orange: 25-50</a:t>
            </a:r>
            <a:endParaRPr lang="en-IN" dirty="0">
              <a:solidFill>
                <a:srgbClr val="00B050"/>
              </a:solidFill>
              <a:latin typeface="Arial Rounded MT Bold" panose="020F0704030504030204" pitchFamily="34" charset="0"/>
            </a:endParaRPr>
          </a:p>
          <a:p>
            <a:r>
              <a:rPr lang="en-IN" dirty="0">
                <a:solidFill>
                  <a:schemeClr val="accent1">
                    <a:lumMod val="75000"/>
                  </a:schemeClr>
                </a:solidFill>
                <a:latin typeface="Arial Rounded MT Bold" panose="020F0704030504030204" pitchFamily="34" charset="0"/>
              </a:rPr>
              <a:t>Yellow: 50-75          </a:t>
            </a:r>
            <a:r>
              <a:rPr lang="en-IN" dirty="0">
                <a:solidFill>
                  <a:srgbClr val="00B050"/>
                </a:solidFill>
                <a:latin typeface="Arial Rounded MT Bold" panose="020F0704030504030204" pitchFamily="34" charset="0"/>
              </a:rPr>
              <a:t>GREEN: 75-100</a:t>
            </a:r>
            <a:endParaRPr lang="en-IN" dirty="0"/>
          </a:p>
        </p:txBody>
      </p:sp>
    </p:spTree>
    <p:extLst>
      <p:ext uri="{BB962C8B-B14F-4D97-AF65-F5344CB8AC3E}">
        <p14:creationId xmlns:p14="http://schemas.microsoft.com/office/powerpoint/2010/main" val="25573619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E4F3F3-8EF5-49C4-1A65-D4F8D752F873}"/>
              </a:ext>
            </a:extLst>
          </p:cNvPr>
          <p:cNvPicPr>
            <a:picLocks noChangeAspect="1"/>
          </p:cNvPicPr>
          <p:nvPr/>
        </p:nvPicPr>
        <p:blipFill>
          <a:blip r:embed="rId2"/>
          <a:srcRect/>
          <a:stretch/>
        </p:blipFill>
        <p:spPr>
          <a:xfrm>
            <a:off x="3647975" y="308008"/>
            <a:ext cx="8336852" cy="6208295"/>
          </a:xfrm>
          <a:prstGeom prst="rect">
            <a:avLst/>
          </a:prstGeom>
        </p:spPr>
      </p:pic>
      <p:sp>
        <p:nvSpPr>
          <p:cNvPr id="6" name="TextBox 5">
            <a:extLst>
              <a:ext uri="{FF2B5EF4-FFF2-40B4-BE49-F238E27FC236}">
                <a16:creationId xmlns:a16="http://schemas.microsoft.com/office/drawing/2014/main" id="{28B206AC-499A-F8A9-E202-444A55E16354}"/>
              </a:ext>
            </a:extLst>
          </p:cNvPr>
          <p:cNvSpPr txBox="1"/>
          <p:nvPr/>
        </p:nvSpPr>
        <p:spPr>
          <a:xfrm>
            <a:off x="207175" y="859843"/>
            <a:ext cx="3238670" cy="520142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400" b="1" dirty="0">
                <a:latin typeface="Arial Rounded MT Bold" panose="020F0704030504030204" pitchFamily="34" charset="0"/>
                <a:cs typeface="Arial" panose="020B0604020202020204" pitchFamily="34" charset="0"/>
              </a:rPr>
              <a:t>Box Plot</a:t>
            </a:r>
          </a:p>
          <a:p>
            <a:pPr algn="ct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Box plots are particularly useful for visualizing the distribution and central tendency of numerical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Makes them well-suited for exploratory data analysis and identifying patterns or outliers within the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Outliers, quartiles, and median values are visually represented within each box plot, for the interpretation of the data distribution.</a:t>
            </a:r>
          </a:p>
          <a:p>
            <a:pPr marL="285750" indent="-285750">
              <a:buFont typeface="Arial" panose="020B0604020202020204" pitchFamily="34" charset="0"/>
              <a:buChar char="•"/>
            </a:pPr>
            <a:endParaRPr lang="en-IN" sz="1600" dirty="0">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267113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C4CA5-768E-5AFD-3509-3AF9AE43840E}"/>
              </a:ext>
            </a:extLst>
          </p:cNvPr>
          <p:cNvPicPr>
            <a:picLocks noChangeAspect="1"/>
          </p:cNvPicPr>
          <p:nvPr/>
        </p:nvPicPr>
        <p:blipFill>
          <a:blip r:embed="rId2"/>
          <a:srcRect/>
          <a:stretch/>
        </p:blipFill>
        <p:spPr>
          <a:xfrm>
            <a:off x="184677" y="3623912"/>
            <a:ext cx="6171759" cy="3088023"/>
          </a:xfrm>
          <a:prstGeom prst="rect">
            <a:avLst/>
          </a:prstGeom>
        </p:spPr>
      </p:pic>
      <p:pic>
        <p:nvPicPr>
          <p:cNvPr id="7" name="Picture 6">
            <a:extLst>
              <a:ext uri="{FF2B5EF4-FFF2-40B4-BE49-F238E27FC236}">
                <a16:creationId xmlns:a16="http://schemas.microsoft.com/office/drawing/2014/main" id="{714513A7-8C20-F5BB-3688-AC0C3E93BA70}"/>
              </a:ext>
            </a:extLst>
          </p:cNvPr>
          <p:cNvPicPr>
            <a:picLocks noChangeAspect="1"/>
          </p:cNvPicPr>
          <p:nvPr/>
        </p:nvPicPr>
        <p:blipFill>
          <a:blip r:embed="rId3"/>
          <a:srcRect/>
          <a:stretch/>
        </p:blipFill>
        <p:spPr>
          <a:xfrm>
            <a:off x="6416594" y="177266"/>
            <a:ext cx="5641619" cy="3306278"/>
          </a:xfrm>
          <a:prstGeom prst="rect">
            <a:avLst/>
          </a:prstGeom>
        </p:spPr>
      </p:pic>
      <p:pic>
        <p:nvPicPr>
          <p:cNvPr id="8" name="Picture 7">
            <a:extLst>
              <a:ext uri="{FF2B5EF4-FFF2-40B4-BE49-F238E27FC236}">
                <a16:creationId xmlns:a16="http://schemas.microsoft.com/office/drawing/2014/main" id="{EA078D16-643A-62B0-1DBF-123BE7D58B16}"/>
              </a:ext>
            </a:extLst>
          </p:cNvPr>
          <p:cNvPicPr>
            <a:picLocks noChangeAspect="1"/>
          </p:cNvPicPr>
          <p:nvPr/>
        </p:nvPicPr>
        <p:blipFill>
          <a:blip r:embed="rId4"/>
          <a:stretch>
            <a:fillRect/>
          </a:stretch>
        </p:blipFill>
        <p:spPr>
          <a:xfrm>
            <a:off x="184676" y="177266"/>
            <a:ext cx="6171760" cy="330627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 name="Ink 1">
                <a:extLst>
                  <a:ext uri="{FF2B5EF4-FFF2-40B4-BE49-F238E27FC236}">
                    <a16:creationId xmlns:a16="http://schemas.microsoft.com/office/drawing/2014/main" id="{3EE6B1AC-7138-E1B2-3108-71FCF75FF836}"/>
                  </a:ext>
                </a:extLst>
              </p14:cNvPr>
              <p14:cNvContentPartPr/>
              <p14:nvPr/>
            </p14:nvContentPartPr>
            <p14:xfrm>
              <a:off x="-760699" y="5746282"/>
              <a:ext cx="360" cy="360"/>
            </p14:xfrm>
          </p:contentPart>
        </mc:Choice>
        <mc:Fallback xmlns="">
          <p:pic>
            <p:nvPicPr>
              <p:cNvPr id="2" name="Ink 1">
                <a:extLst>
                  <a:ext uri="{FF2B5EF4-FFF2-40B4-BE49-F238E27FC236}">
                    <a16:creationId xmlns:a16="http://schemas.microsoft.com/office/drawing/2014/main" id="{3EE6B1AC-7138-E1B2-3108-71FCF75FF836}"/>
                  </a:ext>
                </a:extLst>
              </p:cNvPr>
              <p:cNvPicPr/>
              <p:nvPr/>
            </p:nvPicPr>
            <p:blipFill>
              <a:blip r:embed="rId6"/>
              <a:stretch>
                <a:fillRect/>
              </a:stretch>
            </p:blipFill>
            <p:spPr>
              <a:xfrm>
                <a:off x="-769699" y="5737282"/>
                <a:ext cx="18000" cy="18000"/>
              </a:xfrm>
              <a:prstGeom prst="rect">
                <a:avLst/>
              </a:prstGeom>
            </p:spPr>
          </p:pic>
        </mc:Fallback>
      </mc:AlternateContent>
      <p:sp>
        <p:nvSpPr>
          <p:cNvPr id="5" name="TextBox 4">
            <a:extLst>
              <a:ext uri="{FF2B5EF4-FFF2-40B4-BE49-F238E27FC236}">
                <a16:creationId xmlns:a16="http://schemas.microsoft.com/office/drawing/2014/main" id="{50855E4A-98D9-2E6C-8DCF-43D597F625F4}"/>
              </a:ext>
            </a:extLst>
          </p:cNvPr>
          <p:cNvSpPr txBox="1"/>
          <p:nvPr/>
        </p:nvSpPr>
        <p:spPr>
          <a:xfrm>
            <a:off x="6973667" y="4422843"/>
            <a:ext cx="5024388" cy="1323439"/>
          </a:xfrm>
          <a:prstGeom prst="rect">
            <a:avLst/>
          </a:prstGeom>
          <a:noFill/>
        </p:spPr>
        <p:txBody>
          <a:bodyPr wrap="square" rtlCol="0">
            <a:spAutoFit/>
          </a:bodyPr>
          <a:lstStyle/>
          <a:p>
            <a:r>
              <a:rPr lang="en-US" sz="2000" dirty="0">
                <a:latin typeface="Arial Rounded MT Bold" panose="020F0704030504030204" pitchFamily="34" charset="0"/>
              </a:rPr>
              <a:t>Outliers have the potential to significantly impact our analysis and should be carefully considered in our further investigations.</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23916747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68833" y="782121"/>
            <a:ext cx="2917129" cy="529375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Density plot of </a:t>
            </a:r>
            <a:r>
              <a:rPr lang="en-IN" sz="4000" dirty="0" err="1">
                <a:latin typeface="Arial Rounded MT Bold" panose="020F0704030504030204" pitchFamily="34" charset="0"/>
              </a:rPr>
              <a:t>Potenziale</a:t>
            </a:r>
            <a:endParaRPr lang="en-IN" sz="4000" dirty="0">
              <a:latin typeface="Arial Rounded MT Bold" panose="020F0704030504030204" pitchFamily="34" charset="0"/>
            </a:endParaRPr>
          </a:p>
          <a:p>
            <a:endParaRPr lang="en-IN" sz="1200" dirty="0"/>
          </a:p>
          <a:p>
            <a:pPr marL="171450" indent="-171450">
              <a:buFont typeface="Arial" panose="020B0604020202020204" pitchFamily="34" charset="0"/>
              <a:buChar char="•"/>
            </a:pPr>
            <a:r>
              <a:rPr lang="en-US" sz="1400" dirty="0">
                <a:latin typeface="Arial Rounded MT Bold" panose="020F0704030504030204" pitchFamily="34" charset="0"/>
              </a:rPr>
              <a:t>Density plots are a useful tool in data analysis for visualizing the distribution of a continuous variable. </a:t>
            </a:r>
          </a:p>
          <a:p>
            <a:pPr marL="171450" indent="-171450">
              <a:buFont typeface="Arial" panose="020B0604020202020204" pitchFamily="34" charset="0"/>
              <a:buChar char="•"/>
            </a:pPr>
            <a:endParaRPr lang="en-US" sz="1400" dirty="0">
              <a:latin typeface="Arial Rounded MT Bold" panose="020F0704030504030204" pitchFamily="34" charset="0"/>
            </a:endParaRPr>
          </a:p>
          <a:p>
            <a:pPr marL="171450" indent="-171450">
              <a:buFont typeface="Arial" panose="020B0604020202020204" pitchFamily="34" charset="0"/>
              <a:buChar char="•"/>
            </a:pPr>
            <a:r>
              <a:rPr lang="en-US" sz="1400" dirty="0">
                <a:latin typeface="Arial Rounded MT Bold" panose="020F0704030504030204" pitchFamily="34" charset="0"/>
              </a:rPr>
              <a:t>It gain insights into the data before performing more advanced analyses. </a:t>
            </a:r>
          </a:p>
          <a:p>
            <a:pPr marL="171450" indent="-171450">
              <a:buFont typeface="Arial" panose="020B0604020202020204" pitchFamily="34" charset="0"/>
              <a:buChar char="•"/>
            </a:pPr>
            <a:endParaRPr lang="en-US" sz="1400" dirty="0">
              <a:latin typeface="Arial Rounded MT Bold" panose="020F0704030504030204" pitchFamily="34" charset="0"/>
            </a:endParaRPr>
          </a:p>
          <a:p>
            <a:pPr marL="171450" indent="-171450">
              <a:buFont typeface="Arial" panose="020B0604020202020204" pitchFamily="34" charset="0"/>
              <a:buChar char="•"/>
            </a:pPr>
            <a:r>
              <a:rPr lang="en-US" sz="1400" dirty="0">
                <a:latin typeface="Arial Rounded MT Bold" panose="020F0704030504030204" pitchFamily="34" charset="0"/>
              </a:rPr>
              <a:t>They provide an intuitive identifying patterns, skewness, multimodality and outlier detection.</a:t>
            </a:r>
          </a:p>
          <a:p>
            <a:pPr marL="171450" indent="-171450">
              <a:buFont typeface="Arial" panose="020B0604020202020204" pitchFamily="34" charset="0"/>
              <a:buChar char="•"/>
            </a:pPr>
            <a:endParaRPr lang="en-US" sz="1200" dirty="0">
              <a:latin typeface="Arial Rounded MT Bold" panose="020F0704030504030204" pitchFamily="34" charset="0"/>
            </a:endParaRPr>
          </a:p>
          <a:p>
            <a:endParaRPr lang="en-IN" sz="1200" dirty="0"/>
          </a:p>
        </p:txBody>
      </p:sp>
      <p:pic>
        <p:nvPicPr>
          <p:cNvPr id="4" name="Picture 3">
            <a:extLst>
              <a:ext uri="{FF2B5EF4-FFF2-40B4-BE49-F238E27FC236}">
                <a16:creationId xmlns:a16="http://schemas.microsoft.com/office/drawing/2014/main" id="{9E26D860-A034-FA8E-0B4F-6B9AEF5AB88E}"/>
              </a:ext>
            </a:extLst>
          </p:cNvPr>
          <p:cNvPicPr>
            <a:picLocks noChangeAspect="1"/>
          </p:cNvPicPr>
          <p:nvPr/>
        </p:nvPicPr>
        <p:blipFill>
          <a:blip r:embed="rId2"/>
          <a:srcRect/>
          <a:stretch/>
        </p:blipFill>
        <p:spPr>
          <a:xfrm>
            <a:off x="3397719" y="365760"/>
            <a:ext cx="8614610" cy="6140917"/>
          </a:xfrm>
          <a:prstGeom prst="rect">
            <a:avLst/>
          </a:prstGeom>
        </p:spPr>
      </p:pic>
    </p:spTree>
    <p:extLst>
      <p:ext uri="{BB962C8B-B14F-4D97-AF65-F5344CB8AC3E}">
        <p14:creationId xmlns:p14="http://schemas.microsoft.com/office/powerpoint/2010/main" val="8480983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83531" y="422905"/>
            <a:ext cx="3200814" cy="621708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Removal of Outliers</a:t>
            </a:r>
          </a:p>
          <a:p>
            <a:pPr algn="ctr"/>
            <a:endParaRPr lang="en-IN" sz="1600" dirty="0">
              <a:solidFill>
                <a:schemeClr val="tx2"/>
              </a:solidFill>
              <a:latin typeface="Algerian" panose="04020705040A02060702" pitchFamily="82" charset="0"/>
            </a:endParaRPr>
          </a:p>
          <a:p>
            <a:pPr algn="ctr"/>
            <a:endParaRPr lang="en-IN" sz="1600" dirty="0">
              <a:solidFill>
                <a:schemeClr val="tx2"/>
              </a:solidFill>
              <a:latin typeface="Algerian" panose="04020705040A02060702" pitchFamily="82" charset="0"/>
            </a:endParaRPr>
          </a:p>
          <a:p>
            <a:pPr algn="ctr"/>
            <a:endParaRPr lang="en-IN" sz="1600" dirty="0">
              <a:solidFill>
                <a:schemeClr val="tx2"/>
              </a:solidFill>
              <a:latin typeface="Algerian" panose="04020705040A02060702" pitchFamily="82" charset="0"/>
            </a:endParaRPr>
          </a:p>
          <a:p>
            <a:pPr marL="285750" indent="-285750">
              <a:buFont typeface="Arial" panose="020B0604020202020204" pitchFamily="34" charset="0"/>
              <a:buChar char="•"/>
            </a:pPr>
            <a:r>
              <a:rPr lang="en-US" sz="1600" dirty="0">
                <a:latin typeface="Arial Rounded MT Bold" panose="020F0704030504030204" pitchFamily="34" charset="0"/>
              </a:rPr>
              <a:t>Improves the accuracy, normalize distributions and reliability of statistical analyses. </a:t>
            </a:r>
          </a:p>
          <a:p>
            <a:endParaRPr lang="en-US" sz="1600" dirty="0"/>
          </a:p>
          <a:p>
            <a:endParaRPr lang="en-US" sz="1600" dirty="0"/>
          </a:p>
          <a:p>
            <a:pPr marL="285750" indent="-285750">
              <a:buFont typeface="Arial" panose="020B0604020202020204" pitchFamily="34" charset="0"/>
              <a:buChar char="•"/>
            </a:pPr>
            <a:r>
              <a:rPr lang="en-US" sz="1600" dirty="0">
                <a:latin typeface="Arial Rounded MT Bold" panose="020F0704030504030204" pitchFamily="34" charset="0"/>
              </a:rPr>
              <a:t>Interquartile Range (IQR) method to identify and remove.</a:t>
            </a:r>
          </a:p>
          <a:p>
            <a:pPr marL="285750" indent="-285750">
              <a:buFont typeface="Arial" panose="020B0604020202020204" pitchFamily="34" charset="0"/>
              <a:buChar char="•"/>
            </a:pPr>
            <a:endParaRPr lang="en-US" sz="1600" dirty="0">
              <a:latin typeface="Arial Rounded MT Bold" panose="020F0704030504030204" pitchFamily="34" charset="0"/>
            </a:endParaRPr>
          </a:p>
          <a:p>
            <a:endParaRPr lang="en-US" sz="1600" dirty="0">
              <a:latin typeface="Arial Rounded MT Bold" panose="020F070403050403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rPr>
              <a:t>Outliers are identified as values that fall outside the range defined by 1.5 times the IQR.</a:t>
            </a:r>
          </a:p>
          <a:p>
            <a:pPr marL="285750" indent="-285750">
              <a:buFont typeface="Arial" panose="020B0604020202020204" pitchFamily="34" charset="0"/>
              <a:buChar char="•"/>
            </a:pPr>
            <a:endParaRPr lang="en-US" sz="1600" dirty="0">
              <a:solidFill>
                <a:srgbClr val="0206BE"/>
              </a:solidFill>
              <a:latin typeface="Arial Rounded MT Bold" panose="020F0704030504030204" pitchFamily="34" charset="0"/>
            </a:endParaRPr>
          </a:p>
          <a:p>
            <a:endParaRPr lang="en-US" sz="14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EB9B9386-7BBA-1EA8-ED30-A7F175D95DC0}"/>
              </a:ext>
            </a:extLst>
          </p:cNvPr>
          <p:cNvPicPr>
            <a:picLocks noChangeAspect="1"/>
          </p:cNvPicPr>
          <p:nvPr/>
        </p:nvPicPr>
        <p:blipFill>
          <a:blip r:embed="rId2"/>
          <a:srcRect/>
          <a:stretch/>
        </p:blipFill>
        <p:spPr>
          <a:xfrm>
            <a:off x="3734602" y="279134"/>
            <a:ext cx="8248851" cy="6258408"/>
          </a:xfrm>
          <a:prstGeom prst="rect">
            <a:avLst/>
          </a:prstGeom>
        </p:spPr>
      </p:pic>
    </p:spTree>
    <p:extLst>
      <p:ext uri="{BB962C8B-B14F-4D97-AF65-F5344CB8AC3E}">
        <p14:creationId xmlns:p14="http://schemas.microsoft.com/office/powerpoint/2010/main" val="27353658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59880" y="551289"/>
            <a:ext cx="2954957" cy="575542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4000" dirty="0">
                <a:latin typeface="Arial Rounded MT Bold" panose="020F0704030504030204" pitchFamily="34" charset="0"/>
              </a:rPr>
              <a:t>Density plot</a:t>
            </a:r>
            <a:endParaRPr lang="en-IN" sz="4000" dirty="0"/>
          </a:p>
          <a:p>
            <a:endParaRPr lang="en-IN" dirty="0"/>
          </a:p>
          <a:p>
            <a:endParaRPr lang="en-IN" dirty="0"/>
          </a:p>
          <a:p>
            <a:endParaRPr lang="en-IN" dirty="0"/>
          </a:p>
          <a:p>
            <a:endParaRPr lang="en-IN" dirty="0"/>
          </a:p>
          <a:p>
            <a:pPr marL="285750" indent="-285750">
              <a:buFont typeface="Arial" panose="020B0604020202020204" pitchFamily="34" charset="0"/>
              <a:buChar char="•"/>
            </a:pPr>
            <a:r>
              <a:rPr lang="en-US" dirty="0">
                <a:latin typeface="Arial Rounded MT Bold" panose="020F0704030504030204" pitchFamily="34" charset="0"/>
              </a:rPr>
              <a:t>Distribution of the data appears to be more concentrated around the central tendency.</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Dataset is now less influenced by outliers for further analysis.</a:t>
            </a:r>
            <a:endParaRPr lang="en-IN" dirty="0">
              <a:latin typeface="Arial Rounded MT Bold" panose="020F0704030504030204" pitchFamily="34"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853223FB-A297-8C52-4934-64C11C7B0099}"/>
              </a:ext>
            </a:extLst>
          </p:cNvPr>
          <p:cNvPicPr>
            <a:picLocks noChangeAspect="1"/>
          </p:cNvPicPr>
          <p:nvPr/>
        </p:nvPicPr>
        <p:blipFill>
          <a:blip r:embed="rId2"/>
          <a:srcRect/>
          <a:stretch/>
        </p:blipFill>
        <p:spPr>
          <a:xfrm>
            <a:off x="3426594" y="240631"/>
            <a:ext cx="8322646" cy="6410425"/>
          </a:xfrm>
          <a:prstGeom prst="rect">
            <a:avLst/>
          </a:prstGeom>
        </p:spPr>
      </p:pic>
    </p:spTree>
    <p:extLst>
      <p:ext uri="{BB962C8B-B14F-4D97-AF65-F5344CB8AC3E}">
        <p14:creationId xmlns:p14="http://schemas.microsoft.com/office/powerpoint/2010/main" val="26890112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22725" y="443567"/>
            <a:ext cx="3011364"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US" sz="4000" dirty="0">
                <a:latin typeface="Arial Rounded MT Bold" panose="020F0704030504030204" pitchFamily="34" charset="0"/>
              </a:rPr>
              <a:t>Correlation Heatmap</a:t>
            </a:r>
          </a:p>
          <a:p>
            <a:endParaRPr lang="en-US" dirty="0">
              <a:latin typeface="Algerian" panose="04020705040A02060702" pitchFamily="82" charset="0"/>
            </a:endParaRPr>
          </a:p>
          <a:p>
            <a:endParaRPr lang="en-US" dirty="0">
              <a:latin typeface="Algerian" panose="04020705040A02060702" pitchFamily="82" charset="0"/>
            </a:endParaRPr>
          </a:p>
          <a:p>
            <a:pPr marL="171450" indent="-171450">
              <a:buFont typeface="Arial" panose="020B0604020202020204" pitchFamily="34" charset="0"/>
              <a:buChar char="•"/>
            </a:pPr>
            <a:r>
              <a:rPr lang="en-US" dirty="0">
                <a:latin typeface="Arial Rounded MT Bold" panose="020F0704030504030204" pitchFamily="34" charset="0"/>
              </a:rPr>
              <a:t>Visual representation of the correlation matrix, which displays the pairwise correlations between variables in a dataset.</a:t>
            </a:r>
          </a:p>
          <a:p>
            <a:pPr marL="171450" indent="-171450">
              <a:buFont typeface="Arial" panose="020B0604020202020204" pitchFamily="34" charset="0"/>
              <a:buChar char="•"/>
            </a:pPr>
            <a:endParaRPr lang="en-US" dirty="0">
              <a:latin typeface="Arial Rounded MT Bold" panose="020F0704030504030204" pitchFamily="34" charset="0"/>
            </a:endParaRPr>
          </a:p>
          <a:p>
            <a:pPr marL="171450" indent="-171450">
              <a:buFont typeface="Arial" panose="020B0604020202020204" pitchFamily="34" charset="0"/>
              <a:buChar char="•"/>
            </a:pPr>
            <a:endParaRPr lang="en-US" dirty="0">
              <a:latin typeface="Arial Rounded MT Bold" panose="020F0704030504030204" pitchFamily="34" charset="0"/>
            </a:endParaRPr>
          </a:p>
          <a:p>
            <a:pPr marL="171450" indent="-171450">
              <a:buFont typeface="Arial" panose="020B0604020202020204" pitchFamily="34" charset="0"/>
              <a:buChar char="•"/>
            </a:pPr>
            <a:r>
              <a:rPr lang="en-US" dirty="0">
                <a:latin typeface="Arial Rounded MT Bold" panose="020F0704030504030204" pitchFamily="34" charset="0"/>
              </a:rPr>
              <a:t>"</a:t>
            </a:r>
            <a:r>
              <a:rPr lang="en-US" dirty="0" err="1">
                <a:latin typeface="Arial Rounded MT Bold" panose="020F0704030504030204" pitchFamily="34" charset="0"/>
              </a:rPr>
              <a:t>Potenziale</a:t>
            </a:r>
            <a:r>
              <a:rPr lang="en-US" dirty="0">
                <a:latin typeface="Arial Rounded MT Bold" panose="020F0704030504030204" pitchFamily="34" charset="0"/>
              </a:rPr>
              <a:t>" and the size of the store “MQVEND” exhibits the highest correlation.</a:t>
            </a:r>
            <a:endParaRPr lang="en-IN" dirty="0">
              <a:latin typeface="Arial Rounded MT Bold" panose="020F0704030504030204" pitchFamily="34" charset="0"/>
            </a:endParaRPr>
          </a:p>
          <a:p>
            <a:endParaRPr lang="en-IN" sz="1400" dirty="0"/>
          </a:p>
          <a:p>
            <a:endParaRPr lang="en-IN" dirty="0"/>
          </a:p>
        </p:txBody>
      </p:sp>
      <p:pic>
        <p:nvPicPr>
          <p:cNvPr id="4" name="Picture 3">
            <a:extLst>
              <a:ext uri="{FF2B5EF4-FFF2-40B4-BE49-F238E27FC236}">
                <a16:creationId xmlns:a16="http://schemas.microsoft.com/office/drawing/2014/main" id="{780D9BB3-ED76-A8BB-172F-42FE571117FE}"/>
              </a:ext>
            </a:extLst>
          </p:cNvPr>
          <p:cNvPicPr>
            <a:picLocks noChangeAspect="1"/>
          </p:cNvPicPr>
          <p:nvPr/>
        </p:nvPicPr>
        <p:blipFill>
          <a:blip r:embed="rId2"/>
          <a:stretch>
            <a:fillRect/>
          </a:stretch>
        </p:blipFill>
        <p:spPr>
          <a:xfrm>
            <a:off x="3570973" y="240632"/>
            <a:ext cx="8398301" cy="6439301"/>
          </a:xfrm>
          <a:prstGeom prst="rect">
            <a:avLst/>
          </a:prstGeom>
        </p:spPr>
      </p:pic>
    </p:spTree>
    <p:extLst>
      <p:ext uri="{BB962C8B-B14F-4D97-AF65-F5344CB8AC3E}">
        <p14:creationId xmlns:p14="http://schemas.microsoft.com/office/powerpoint/2010/main" val="5351144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95405" y="628233"/>
            <a:ext cx="3154188" cy="560153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pPr algn="ctr"/>
            <a:r>
              <a:rPr lang="en-IN" sz="4000" dirty="0">
                <a:latin typeface="Arial Rounded MT Bold" panose="020F0704030504030204" pitchFamily="34" charset="0"/>
              </a:rPr>
              <a:t>Scatter Plot</a:t>
            </a:r>
          </a:p>
          <a:p>
            <a:endParaRPr lang="en-US" sz="1400" dirty="0"/>
          </a:p>
          <a:p>
            <a:endParaRPr lang="en-US" sz="1400" dirty="0"/>
          </a:p>
          <a:p>
            <a:endParaRPr lang="en-US" sz="1400" dirty="0"/>
          </a:p>
          <a:p>
            <a:endParaRPr lang="en-US" sz="1400" dirty="0"/>
          </a:p>
          <a:p>
            <a:pPr marL="285750" indent="-285750">
              <a:buFont typeface="Arial" panose="020B0604020202020204" pitchFamily="34" charset="0"/>
              <a:buChar char="•"/>
            </a:pPr>
            <a:r>
              <a:rPr lang="en-US" dirty="0">
                <a:latin typeface="Arial Rounded MT Bold" panose="020F0704030504030204" pitchFamily="34" charset="0"/>
              </a:rPr>
              <a:t>Illustrates a notable correlation between MQVEND and </a:t>
            </a:r>
            <a:r>
              <a:rPr lang="en-US" dirty="0" err="1">
                <a:latin typeface="Arial Rounded MT Bold" panose="020F0704030504030204" pitchFamily="34" charset="0"/>
              </a:rPr>
              <a:t>Potenziale</a:t>
            </a:r>
            <a:r>
              <a:rPr lang="en-US" dirty="0">
                <a:latin typeface="Arial Rounded MT Bold" panose="020F0704030504030204" pitchFamily="34" charset="0"/>
              </a:rPr>
              <a:t> variables.</a:t>
            </a:r>
          </a:p>
          <a:p>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Suggesting a potential relationship between store size and sales potential.</a:t>
            </a:r>
          </a:p>
          <a:p>
            <a:pPr marL="285750" indent="-285750">
              <a:buFont typeface="Arial" panose="020B0604020202020204" pitchFamily="34" charset="0"/>
              <a:buChar char="•"/>
            </a:pPr>
            <a:endParaRPr lang="en-US" sz="1400" dirty="0">
              <a:solidFill>
                <a:srgbClr val="0206BE"/>
              </a:solidFill>
              <a:latin typeface="Arial Rounded MT Bold" panose="020F0704030504030204" pitchFamily="34" charset="0"/>
            </a:endParaRPr>
          </a:p>
          <a:p>
            <a:pPr marL="285750" indent="-285750">
              <a:buFont typeface="Arial" panose="020B0604020202020204" pitchFamily="34" charset="0"/>
              <a:buChar char="•"/>
            </a:pPr>
            <a:endParaRPr lang="en-IN" sz="1400" dirty="0">
              <a:solidFill>
                <a:srgbClr val="0206BE"/>
              </a:solidFill>
              <a:latin typeface="Arial Rounded MT Bold" panose="020F0704030504030204" pitchFamily="34" charset="0"/>
            </a:endParaRPr>
          </a:p>
          <a:p>
            <a:endParaRPr lang="en-IN" dirty="0"/>
          </a:p>
          <a:p>
            <a:endParaRPr lang="en-IN" dirty="0"/>
          </a:p>
        </p:txBody>
      </p:sp>
      <p:pic>
        <p:nvPicPr>
          <p:cNvPr id="7" name="Picture 6">
            <a:extLst>
              <a:ext uri="{FF2B5EF4-FFF2-40B4-BE49-F238E27FC236}">
                <a16:creationId xmlns:a16="http://schemas.microsoft.com/office/drawing/2014/main" id="{C05ABE37-C56D-3429-D448-7ABD6F7FE153}"/>
              </a:ext>
            </a:extLst>
          </p:cNvPr>
          <p:cNvPicPr>
            <a:picLocks noChangeAspect="1"/>
          </p:cNvPicPr>
          <p:nvPr/>
        </p:nvPicPr>
        <p:blipFill>
          <a:blip r:embed="rId2"/>
          <a:srcRect/>
          <a:stretch/>
        </p:blipFill>
        <p:spPr>
          <a:xfrm>
            <a:off x="3609474" y="269507"/>
            <a:ext cx="8239226" cy="6371925"/>
          </a:xfrm>
          <a:prstGeom prst="rect">
            <a:avLst/>
          </a:prstGeom>
        </p:spPr>
      </p:pic>
    </p:spTree>
    <p:extLst>
      <p:ext uri="{BB962C8B-B14F-4D97-AF65-F5344CB8AC3E}">
        <p14:creationId xmlns:p14="http://schemas.microsoft.com/office/powerpoint/2010/main" val="201390695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30404" y="547038"/>
            <a:ext cx="2955557" cy="581697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600" dirty="0">
                <a:latin typeface="Arial Rounded MT Bold" panose="020F0704030504030204" pitchFamily="34" charset="0"/>
              </a:rPr>
              <a:t>Comparison between male and female data</a:t>
            </a:r>
          </a:p>
          <a:p>
            <a:pPr algn="ctr"/>
            <a:endParaRPr lang="en-IN" sz="1400" dirty="0">
              <a:latin typeface="Algerian" panose="04020705040A02060702" pitchFamily="82"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latin typeface="Arial Rounded MT Bold" panose="020F0704030504030204" pitchFamily="34" charset="0"/>
              </a:rPr>
              <a:t>Aimed to identify areas where gender-based differences might impact the market.</a:t>
            </a:r>
          </a:p>
          <a:p>
            <a:endParaRPr lang="en-US" sz="1600" dirty="0"/>
          </a:p>
          <a:p>
            <a:pPr marL="285750" indent="-285750">
              <a:buFont typeface="Arial" panose="020B0604020202020204" pitchFamily="34" charset="0"/>
              <a:buChar char="•"/>
            </a:pPr>
            <a:r>
              <a:rPr lang="en-US" sz="1600" dirty="0">
                <a:latin typeface="Arial Rounded MT Bold" panose="020F0704030504030204" pitchFamily="34" charset="0"/>
              </a:rPr>
              <a:t>Across most areas, the numbers of men and women are similar.</a:t>
            </a:r>
          </a:p>
          <a:p>
            <a:endParaRPr lang="en-US" sz="1600" dirty="0"/>
          </a:p>
          <a:p>
            <a:endParaRPr lang="en-IN" sz="1400" dirty="0"/>
          </a:p>
          <a:p>
            <a:endParaRPr lang="en-IN" sz="1400" dirty="0"/>
          </a:p>
          <a:p>
            <a:endParaRPr lang="en-IN" sz="1400" dirty="0"/>
          </a:p>
        </p:txBody>
      </p:sp>
      <p:pic>
        <p:nvPicPr>
          <p:cNvPr id="4" name="Picture 3">
            <a:extLst>
              <a:ext uri="{FF2B5EF4-FFF2-40B4-BE49-F238E27FC236}">
                <a16:creationId xmlns:a16="http://schemas.microsoft.com/office/drawing/2014/main" id="{EE4AF948-2A4C-3C1D-C08E-AEC46E088A28}"/>
              </a:ext>
            </a:extLst>
          </p:cNvPr>
          <p:cNvPicPr>
            <a:picLocks noChangeAspect="1"/>
          </p:cNvPicPr>
          <p:nvPr/>
        </p:nvPicPr>
        <p:blipFill>
          <a:blip r:embed="rId2"/>
          <a:srcRect/>
          <a:stretch/>
        </p:blipFill>
        <p:spPr>
          <a:xfrm>
            <a:off x="3397718" y="221382"/>
            <a:ext cx="8639885" cy="6391174"/>
          </a:xfrm>
          <a:prstGeom prst="rect">
            <a:avLst/>
          </a:prstGeom>
        </p:spPr>
      </p:pic>
    </p:spTree>
    <p:extLst>
      <p:ext uri="{BB962C8B-B14F-4D97-AF65-F5344CB8AC3E}">
        <p14:creationId xmlns:p14="http://schemas.microsoft.com/office/powerpoint/2010/main" val="246871752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8009-7079-2267-6E6D-AC5FDB322220}"/>
              </a:ext>
            </a:extLst>
          </p:cNvPr>
          <p:cNvSpPr>
            <a:spLocks noGrp="1"/>
          </p:cNvSpPr>
          <p:nvPr>
            <p:ph type="title"/>
          </p:nvPr>
        </p:nvSpPr>
        <p:spPr>
          <a:xfrm>
            <a:off x="461554" y="605628"/>
            <a:ext cx="3161211" cy="1080643"/>
          </a:xfrm>
        </p:spPr>
        <p:txBody>
          <a:bodyPr>
            <a:normAutofit/>
          </a:bodyPr>
          <a:lstStyle/>
          <a:p>
            <a:r>
              <a:rPr lang="en-IN" b="1" dirty="0">
                <a:solidFill>
                  <a:schemeClr val="tx1"/>
                </a:solidFill>
                <a:latin typeface="Arial Rounded MT Bold"/>
              </a:rPr>
              <a:t>Team NAVY</a:t>
            </a:r>
            <a:r>
              <a:rPr lang="en-IN" b="1" dirty="0">
                <a:solidFill>
                  <a:srgbClr val="0070C0"/>
                </a:solidFill>
                <a:latin typeface="Arial Rounded MT Bold"/>
              </a:rPr>
              <a:t>   </a:t>
            </a:r>
            <a:endParaRPr lang="en-IN" b="1" dirty="0">
              <a:solidFill>
                <a:srgbClr val="0070C0"/>
              </a:solidFill>
              <a:latin typeface="Arial Rounded MT Bold" panose="020F0704030504030204" pitchFamily="34" charset="0"/>
            </a:endParaRPr>
          </a:p>
        </p:txBody>
      </p:sp>
      <p:graphicFrame>
        <p:nvGraphicFramePr>
          <p:cNvPr id="4" name="Content Placeholder 3">
            <a:extLst>
              <a:ext uri="{FF2B5EF4-FFF2-40B4-BE49-F238E27FC236}">
                <a16:creationId xmlns:a16="http://schemas.microsoft.com/office/drawing/2014/main" id="{F2BE9745-E0A7-C1C7-420C-C71417C3680C}"/>
              </a:ext>
            </a:extLst>
          </p:cNvPr>
          <p:cNvGraphicFramePr>
            <a:graphicFrameLocks noGrp="1"/>
          </p:cNvGraphicFramePr>
          <p:nvPr>
            <p:ph idx="1"/>
            <p:extLst>
              <p:ext uri="{D42A27DB-BD31-4B8C-83A1-F6EECF244321}">
                <p14:modId xmlns:p14="http://schemas.microsoft.com/office/powerpoint/2010/main" val="2045052890"/>
              </p:ext>
            </p:extLst>
          </p:nvPr>
        </p:nvGraphicFramePr>
        <p:xfrm>
          <a:off x="461554" y="2142308"/>
          <a:ext cx="10778665" cy="3726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Graduation cap with solid fill">
            <a:extLst>
              <a:ext uri="{FF2B5EF4-FFF2-40B4-BE49-F238E27FC236}">
                <a16:creationId xmlns:a16="http://schemas.microsoft.com/office/drawing/2014/main" id="{6199B272-1F83-900C-D475-C10B5D3E5E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5963" y="1399681"/>
            <a:ext cx="2521818" cy="1485253"/>
          </a:xfrm>
          <a:prstGeom prst="rect">
            <a:avLst/>
          </a:prstGeom>
        </p:spPr>
      </p:pic>
    </p:spTree>
    <p:extLst>
      <p:ext uri="{BB962C8B-B14F-4D97-AF65-F5344CB8AC3E}">
        <p14:creationId xmlns:p14="http://schemas.microsoft.com/office/powerpoint/2010/main" val="3559059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37262" y="966787"/>
            <a:ext cx="3250831" cy="49244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200" dirty="0">
                <a:latin typeface="Arial Rounded MT Bold" panose="020F0704030504030204" pitchFamily="34" charset="0"/>
              </a:rPr>
              <a:t>Comparison of Potential and Average People Population</a:t>
            </a:r>
          </a:p>
          <a:p>
            <a:pPr algn="ctr"/>
            <a:endParaRPr lang="en-US" dirty="0">
              <a:latin typeface="Algerian" panose="04020705040A02060702" pitchFamily="82" charset="0"/>
            </a:endParaRPr>
          </a:p>
          <a:p>
            <a:endParaRPr lang="en-IN" dirty="0"/>
          </a:p>
          <a:p>
            <a:endParaRPr lang="en-IN" dirty="0"/>
          </a:p>
          <a:p>
            <a:pPr marL="285750" indent="-285750">
              <a:buFont typeface="Arial" panose="020B0604020202020204" pitchFamily="34" charset="0"/>
              <a:buChar char="•"/>
            </a:pPr>
            <a:r>
              <a:rPr lang="en-US" sz="2000" dirty="0">
                <a:latin typeface="Arial Rounded MT Bold" panose="020F0704030504030204" pitchFamily="34" charset="0"/>
              </a:rPr>
              <a:t>Standalone population does not impact the potential of the store.</a:t>
            </a:r>
          </a:p>
          <a:p>
            <a:pPr marL="285750" indent="-285750">
              <a:buFont typeface="Arial" panose="020B0604020202020204" pitchFamily="34" charset="0"/>
              <a:buChar char="•"/>
            </a:pPr>
            <a:endParaRPr lang="en-US" sz="2000" dirty="0">
              <a:latin typeface="Arial Rounded MT Bold" panose="020F0704030504030204" pitchFamily="34" charset="0"/>
            </a:endParaRPr>
          </a:p>
          <a:p>
            <a:pPr marL="285750" indent="-285750">
              <a:buFont typeface="Arial" panose="020B0604020202020204" pitchFamily="34" charset="0"/>
              <a:buChar char="•"/>
            </a:pPr>
            <a:endParaRPr lang="en-US" sz="2000" dirty="0">
              <a:solidFill>
                <a:srgbClr val="0206BE"/>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56A9922A-C659-C69E-CB40-404FD27ED77D}"/>
              </a:ext>
            </a:extLst>
          </p:cNvPr>
          <p:cNvPicPr>
            <a:picLocks noChangeAspect="1"/>
          </p:cNvPicPr>
          <p:nvPr/>
        </p:nvPicPr>
        <p:blipFill>
          <a:blip r:embed="rId2"/>
          <a:srcRect/>
          <a:stretch/>
        </p:blipFill>
        <p:spPr>
          <a:xfrm>
            <a:off x="3619099" y="259882"/>
            <a:ext cx="8435639" cy="6381549"/>
          </a:xfrm>
          <a:prstGeom prst="rect">
            <a:avLst/>
          </a:prstGeom>
        </p:spPr>
      </p:pic>
    </p:spTree>
    <p:extLst>
      <p:ext uri="{BB962C8B-B14F-4D97-AF65-F5344CB8AC3E}">
        <p14:creationId xmlns:p14="http://schemas.microsoft.com/office/powerpoint/2010/main" val="7262339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81830" y="592336"/>
            <a:ext cx="3439885" cy="526297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US" sz="3600" dirty="0">
              <a:latin typeface="Arial Rounded MT Bold" panose="020F0704030504030204" pitchFamily="34" charset="0"/>
              <a:cs typeface="Arial" panose="020B0604020202020204" pitchFamily="34" charset="0"/>
            </a:endParaRPr>
          </a:p>
          <a:p>
            <a:r>
              <a:rPr lang="en-US" sz="3600" dirty="0">
                <a:latin typeface="Arial Rounded MT Bold" panose="020F0704030504030204" pitchFamily="34" charset="0"/>
              </a:rPr>
              <a:t>Population visiting stores </a:t>
            </a:r>
            <a:r>
              <a:rPr lang="en-IN" sz="3600" dirty="0">
                <a:latin typeface="Arial Rounded MT Bold" panose="020F0704030504030204" pitchFamily="34" charset="0"/>
              </a:rPr>
              <a:t>everyday</a:t>
            </a:r>
            <a:endParaRPr lang="en-US" sz="3600" dirty="0">
              <a:latin typeface="Arial Rounded MT Bold" panose="020F0704030504030204" pitchFamily="34" charset="0"/>
            </a:endParaRPr>
          </a:p>
          <a:p>
            <a:endParaRPr lang="en-US" sz="3600" dirty="0">
              <a:latin typeface="Arial Rounded MT Bold" panose="020F0704030504030204" pitchFamily="34" charset="0"/>
            </a:endParaRPr>
          </a:p>
          <a:p>
            <a:r>
              <a:rPr lang="en-IN" sz="2000" b="1" dirty="0"/>
              <a:t>Day hours:</a:t>
            </a:r>
          </a:p>
          <a:p>
            <a:r>
              <a:rPr lang="en-IN" sz="2000" b="1" dirty="0"/>
              <a:t>2 – (7am – 10am)</a:t>
            </a:r>
          </a:p>
          <a:p>
            <a:r>
              <a:rPr lang="en-IN" sz="2000" b="1" dirty="0"/>
              <a:t>3 – (10am – 1 pm)</a:t>
            </a:r>
          </a:p>
          <a:p>
            <a:r>
              <a:rPr lang="en-IN" sz="2000" b="1" dirty="0"/>
              <a:t>4 – (1 pm – 4pm)</a:t>
            </a:r>
          </a:p>
          <a:p>
            <a:r>
              <a:rPr lang="en-IN" sz="2000" b="1" dirty="0"/>
              <a:t>5 – (4pm – 7pm)</a:t>
            </a:r>
          </a:p>
          <a:p>
            <a:r>
              <a:rPr lang="en-IN" sz="2000" b="1" dirty="0"/>
              <a:t>6 – (7pm -10pm)</a:t>
            </a:r>
          </a:p>
          <a:p>
            <a:endParaRPr lang="en-US" sz="36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E9E05A2C-5906-A8A0-E14A-B01DACE9B7C7}"/>
              </a:ext>
            </a:extLst>
          </p:cNvPr>
          <p:cNvPicPr>
            <a:picLocks noChangeAspect="1"/>
          </p:cNvPicPr>
          <p:nvPr/>
        </p:nvPicPr>
        <p:blipFill>
          <a:blip r:embed="rId2"/>
          <a:srcRect/>
          <a:stretch/>
        </p:blipFill>
        <p:spPr>
          <a:xfrm>
            <a:off x="3801979" y="221381"/>
            <a:ext cx="8208191" cy="6333423"/>
          </a:xfrm>
          <a:prstGeom prst="rect">
            <a:avLst/>
          </a:prstGeom>
        </p:spPr>
      </p:pic>
    </p:spTree>
    <p:extLst>
      <p:ext uri="{BB962C8B-B14F-4D97-AF65-F5344CB8AC3E}">
        <p14:creationId xmlns:p14="http://schemas.microsoft.com/office/powerpoint/2010/main" val="10735456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02668" y="447046"/>
            <a:ext cx="3959193" cy="563231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pPr algn="ctr"/>
            <a:r>
              <a:rPr lang="en-US" sz="3600" dirty="0">
                <a:latin typeface="Arial Rounded MT Bold" panose="020F0704030504030204" pitchFamily="34" charset="0"/>
              </a:rPr>
              <a:t>Population visiting stores on weekdays and weekends</a:t>
            </a:r>
            <a:endParaRPr lang="en-IN" sz="3600" dirty="0">
              <a:latin typeface="Arial Rounded MT Bold" panose="020F0704030504030204" pitchFamily="34" charset="0"/>
            </a:endParaRPr>
          </a:p>
          <a:p>
            <a:endParaRPr lang="en-IN" dirty="0"/>
          </a:p>
          <a:p>
            <a:endParaRPr lang="en-IN" dirty="0"/>
          </a:p>
          <a:p>
            <a:r>
              <a:rPr lang="en-IN" b="1" dirty="0" err="1"/>
              <a:t>Daytype</a:t>
            </a:r>
            <a:r>
              <a:rPr lang="en-IN" b="1" dirty="0"/>
              <a:t>:</a:t>
            </a:r>
          </a:p>
          <a:p>
            <a:r>
              <a:rPr lang="en-IN" b="1" dirty="0"/>
              <a:t>1 – Saturday &amp; Sunday (Weekends)</a:t>
            </a:r>
          </a:p>
          <a:p>
            <a:r>
              <a:rPr lang="en-IN" b="1" dirty="0"/>
              <a:t>2- Monday – Friday (Weekdays)</a:t>
            </a:r>
          </a:p>
          <a:p>
            <a:endParaRPr lang="en-IN" b="1" dirty="0"/>
          </a:p>
          <a:p>
            <a:endParaRPr lang="en-IN" dirty="0"/>
          </a:p>
          <a:p>
            <a:endParaRPr lang="en-IN" dirty="0"/>
          </a:p>
        </p:txBody>
      </p:sp>
      <p:pic>
        <p:nvPicPr>
          <p:cNvPr id="4" name="Picture 3">
            <a:extLst>
              <a:ext uri="{FF2B5EF4-FFF2-40B4-BE49-F238E27FC236}">
                <a16:creationId xmlns:a16="http://schemas.microsoft.com/office/drawing/2014/main" id="{79FE0E29-E92D-3271-4137-0BAF6574082E}"/>
              </a:ext>
            </a:extLst>
          </p:cNvPr>
          <p:cNvPicPr>
            <a:picLocks noChangeAspect="1"/>
          </p:cNvPicPr>
          <p:nvPr/>
        </p:nvPicPr>
        <p:blipFill>
          <a:blip r:embed="rId2"/>
          <a:srcRect/>
          <a:stretch/>
        </p:blipFill>
        <p:spPr>
          <a:xfrm>
            <a:off x="4312120" y="288759"/>
            <a:ext cx="7777212" cy="5245768"/>
          </a:xfrm>
          <a:prstGeom prst="rect">
            <a:avLst/>
          </a:prstGeom>
        </p:spPr>
      </p:pic>
      <p:pic>
        <p:nvPicPr>
          <p:cNvPr id="5" name="Picture 4">
            <a:extLst>
              <a:ext uri="{FF2B5EF4-FFF2-40B4-BE49-F238E27FC236}">
                <a16:creationId xmlns:a16="http://schemas.microsoft.com/office/drawing/2014/main" id="{3982702E-34DE-3F35-EB13-3A82AFFC2151}"/>
              </a:ext>
            </a:extLst>
          </p:cNvPr>
          <p:cNvPicPr>
            <a:picLocks noChangeAspect="1"/>
          </p:cNvPicPr>
          <p:nvPr/>
        </p:nvPicPr>
        <p:blipFill>
          <a:blip r:embed="rId3"/>
          <a:stretch>
            <a:fillRect/>
          </a:stretch>
        </p:blipFill>
        <p:spPr>
          <a:xfrm>
            <a:off x="5191759" y="5650029"/>
            <a:ext cx="6233427" cy="1102092"/>
          </a:xfrm>
          <a:prstGeom prst="rect">
            <a:avLst/>
          </a:prstGeom>
        </p:spPr>
      </p:pic>
    </p:spTree>
    <p:extLst>
      <p:ext uri="{BB962C8B-B14F-4D97-AF65-F5344CB8AC3E}">
        <p14:creationId xmlns:p14="http://schemas.microsoft.com/office/powerpoint/2010/main" val="25923922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98923" y="1485539"/>
            <a:ext cx="3439885" cy="409342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sz="3600" dirty="0">
                <a:latin typeface="Arial Rounded MT Bold" panose="020F0704030504030204" pitchFamily="34" charset="0"/>
              </a:rPr>
              <a:t>Store Distribution by Category</a:t>
            </a:r>
          </a:p>
          <a:p>
            <a:endParaRPr lang="en-US" dirty="0"/>
          </a:p>
          <a:p>
            <a:endParaRPr lang="en-IN" dirty="0"/>
          </a:p>
          <a:p>
            <a:pPr marL="285750" indent="-285750">
              <a:buFont typeface="Arial" panose="020B0604020202020204" pitchFamily="34" charset="0"/>
              <a:buChar char="•"/>
            </a:pPr>
            <a:r>
              <a:rPr lang="en-IN" sz="2000" dirty="0">
                <a:latin typeface="Arial Rounded MT Bold" panose="020F0704030504030204" pitchFamily="34" charset="0"/>
              </a:rPr>
              <a:t>Libero </a:t>
            </a:r>
            <a:r>
              <a:rPr lang="en-IN" sz="2000" dirty="0" err="1">
                <a:latin typeface="Arial Rounded MT Bold" panose="020F0704030504030204" pitchFamily="34" charset="0"/>
              </a:rPr>
              <a:t>Servizio</a:t>
            </a:r>
            <a:r>
              <a:rPr lang="en-IN" sz="2000" dirty="0">
                <a:latin typeface="Arial Rounded MT Bold" panose="020F0704030504030204" pitchFamily="34" charset="0"/>
              </a:rPr>
              <a:t>   (LIS)</a:t>
            </a:r>
          </a:p>
          <a:p>
            <a:pPr marL="285750" indent="-285750">
              <a:buFont typeface="Arial" panose="020B0604020202020204" pitchFamily="34" charset="0"/>
              <a:buChar char="•"/>
            </a:pPr>
            <a:r>
              <a:rPr lang="en-IN" sz="2000" dirty="0">
                <a:latin typeface="Arial Rounded MT Bold" panose="020F0704030504030204" pitchFamily="34" charset="0"/>
              </a:rPr>
              <a:t>Supermarket       (SUP)</a:t>
            </a:r>
          </a:p>
          <a:p>
            <a:pPr marL="285750" indent="-285750">
              <a:buFont typeface="Arial" panose="020B0604020202020204" pitchFamily="34" charset="0"/>
              <a:buChar char="•"/>
            </a:pPr>
            <a:r>
              <a:rPr lang="en-IN" sz="2000" dirty="0">
                <a:latin typeface="Arial Rounded MT Bold" panose="020F0704030504030204" pitchFamily="34" charset="0"/>
              </a:rPr>
              <a:t>Drugstore             (SSD)</a:t>
            </a:r>
          </a:p>
          <a:p>
            <a:pPr marL="285750" indent="-285750">
              <a:buFont typeface="Arial" panose="020B0604020202020204" pitchFamily="34" charset="0"/>
              <a:buChar char="•"/>
            </a:pPr>
            <a:r>
              <a:rPr lang="en-IN" sz="2000" dirty="0">
                <a:latin typeface="Arial Rounded MT Bold" panose="020F0704030504030204" pitchFamily="34" charset="0"/>
              </a:rPr>
              <a:t>Discount               (DIS)</a:t>
            </a:r>
          </a:p>
          <a:p>
            <a:pPr marL="285750" indent="-285750">
              <a:buFont typeface="Arial" panose="020B0604020202020204" pitchFamily="34" charset="0"/>
              <a:buChar char="•"/>
            </a:pPr>
            <a:endParaRPr lang="en-IN" dirty="0"/>
          </a:p>
          <a:p>
            <a:pPr algn="ctr"/>
            <a:endParaRPr lang="en-IN" dirty="0"/>
          </a:p>
        </p:txBody>
      </p:sp>
      <p:pic>
        <p:nvPicPr>
          <p:cNvPr id="4" name="Picture 3">
            <a:extLst>
              <a:ext uri="{FF2B5EF4-FFF2-40B4-BE49-F238E27FC236}">
                <a16:creationId xmlns:a16="http://schemas.microsoft.com/office/drawing/2014/main" id="{7681E732-5FDC-1F00-DF8B-D23C0EDF083F}"/>
              </a:ext>
            </a:extLst>
          </p:cNvPr>
          <p:cNvPicPr>
            <a:picLocks noChangeAspect="1"/>
          </p:cNvPicPr>
          <p:nvPr/>
        </p:nvPicPr>
        <p:blipFill>
          <a:blip r:embed="rId2"/>
          <a:srcRect/>
          <a:stretch/>
        </p:blipFill>
        <p:spPr>
          <a:xfrm>
            <a:off x="3869357" y="182880"/>
            <a:ext cx="8027468" cy="6506678"/>
          </a:xfrm>
          <a:prstGeom prst="rect">
            <a:avLst/>
          </a:prstGeom>
        </p:spPr>
      </p:pic>
    </p:spTree>
    <p:extLst>
      <p:ext uri="{BB962C8B-B14F-4D97-AF65-F5344CB8AC3E}">
        <p14:creationId xmlns:p14="http://schemas.microsoft.com/office/powerpoint/2010/main" val="18052685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36486" y="1672112"/>
            <a:ext cx="2962850" cy="332398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endParaRPr lang="en-IN" dirty="0">
              <a:latin typeface="Algerian" panose="04020705040A02060702" pitchFamily="82" charset="0"/>
            </a:endParaRPr>
          </a:p>
          <a:p>
            <a:pPr algn="ctr"/>
            <a:r>
              <a:rPr lang="en-US" sz="4000" dirty="0">
                <a:latin typeface="Arial Rounded MT Bold" panose="020F0704030504030204" pitchFamily="34" charset="0"/>
              </a:rPr>
              <a:t>Average Store Potential</a:t>
            </a:r>
          </a:p>
          <a:p>
            <a:pPr algn="ctr"/>
            <a:endParaRPr lang="en-US" dirty="0">
              <a:latin typeface="Algerian" panose="04020705040A02060702" pitchFamily="82"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EE5E937F-96E6-A4F5-7B70-1C7ED2A4051A}"/>
              </a:ext>
            </a:extLst>
          </p:cNvPr>
          <p:cNvPicPr>
            <a:picLocks noChangeAspect="1"/>
          </p:cNvPicPr>
          <p:nvPr/>
        </p:nvPicPr>
        <p:blipFill>
          <a:blip r:embed="rId2"/>
          <a:srcRect/>
          <a:stretch/>
        </p:blipFill>
        <p:spPr>
          <a:xfrm>
            <a:off x="3436220" y="76943"/>
            <a:ext cx="8537606" cy="3363218"/>
          </a:xfrm>
          <a:prstGeom prst="rect">
            <a:avLst/>
          </a:prstGeom>
        </p:spPr>
      </p:pic>
      <p:pic>
        <p:nvPicPr>
          <p:cNvPr id="3" name="Picture 2">
            <a:extLst>
              <a:ext uri="{FF2B5EF4-FFF2-40B4-BE49-F238E27FC236}">
                <a16:creationId xmlns:a16="http://schemas.microsoft.com/office/drawing/2014/main" id="{F631BC7A-65F5-DE36-C5B7-AAD30CCA3710}"/>
              </a:ext>
            </a:extLst>
          </p:cNvPr>
          <p:cNvPicPr>
            <a:picLocks noChangeAspect="1"/>
          </p:cNvPicPr>
          <p:nvPr/>
        </p:nvPicPr>
        <p:blipFill>
          <a:blip r:embed="rId3"/>
          <a:srcRect/>
          <a:stretch/>
        </p:blipFill>
        <p:spPr>
          <a:xfrm>
            <a:off x="3436220" y="3542097"/>
            <a:ext cx="8537606" cy="3187992"/>
          </a:xfrm>
          <a:prstGeom prst="rect">
            <a:avLst/>
          </a:prstGeom>
        </p:spPr>
      </p:pic>
      <p:pic>
        <p:nvPicPr>
          <p:cNvPr id="5" name="Picture 4">
            <a:extLst>
              <a:ext uri="{FF2B5EF4-FFF2-40B4-BE49-F238E27FC236}">
                <a16:creationId xmlns:a16="http://schemas.microsoft.com/office/drawing/2014/main" id="{17A82345-CE49-ECE3-41A6-A43AABAF73E6}"/>
              </a:ext>
            </a:extLst>
          </p:cNvPr>
          <p:cNvPicPr>
            <a:picLocks noChangeAspect="1"/>
          </p:cNvPicPr>
          <p:nvPr/>
        </p:nvPicPr>
        <p:blipFill>
          <a:blip r:embed="rId4"/>
          <a:srcRect/>
          <a:stretch/>
        </p:blipFill>
        <p:spPr>
          <a:xfrm>
            <a:off x="3436221" y="3440161"/>
            <a:ext cx="8537606" cy="3187993"/>
          </a:xfrm>
          <a:prstGeom prst="rect">
            <a:avLst/>
          </a:prstGeom>
        </p:spPr>
      </p:pic>
    </p:spTree>
    <p:extLst>
      <p:ext uri="{BB962C8B-B14F-4D97-AF65-F5344CB8AC3E}">
        <p14:creationId xmlns:p14="http://schemas.microsoft.com/office/powerpoint/2010/main" val="23480587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74598" y="1346506"/>
            <a:ext cx="2693731" cy="44319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4000" dirty="0">
                <a:latin typeface="Arial Rounded MT Bold" panose="020F0704030504030204" pitchFamily="34" charset="0"/>
              </a:rPr>
              <a:t> Average Store potential by </a:t>
            </a:r>
            <a:r>
              <a:rPr lang="en-IN" sz="4000" dirty="0" err="1">
                <a:latin typeface="Arial Rounded MT Bold" panose="020F0704030504030204" pitchFamily="34" charset="0"/>
              </a:rPr>
              <a:t>Comune</a:t>
            </a:r>
            <a:endParaRPr lang="en-IN" sz="4000" dirty="0">
              <a:latin typeface="Arial Rounded MT Bold" panose="020F0704030504030204" pitchFamily="34" charset="0"/>
            </a:endParaRPr>
          </a:p>
          <a:p>
            <a:pPr algn="ctr"/>
            <a:endParaRPr lang="en-IN" sz="1400" dirty="0">
              <a:latin typeface="Algerian" panose="04020705040A02060702" pitchFamily="82" charset="0"/>
            </a:endParaRPr>
          </a:p>
          <a:p>
            <a:pPr algn="ctr"/>
            <a:endParaRPr lang="en-IN" sz="1400" dirty="0">
              <a:latin typeface="Algerian" panose="04020705040A02060702" pitchFamily="82"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1FBE4E7B-16C8-F309-0877-BF3512BF1494}"/>
              </a:ext>
            </a:extLst>
          </p:cNvPr>
          <p:cNvPicPr>
            <a:picLocks noChangeAspect="1"/>
          </p:cNvPicPr>
          <p:nvPr/>
        </p:nvPicPr>
        <p:blipFill>
          <a:blip r:embed="rId2"/>
          <a:srcRect/>
          <a:stretch/>
        </p:blipFill>
        <p:spPr>
          <a:xfrm>
            <a:off x="3089710" y="221380"/>
            <a:ext cx="8927692" cy="6410425"/>
          </a:xfrm>
          <a:prstGeom prst="rect">
            <a:avLst/>
          </a:prstGeom>
        </p:spPr>
      </p:pic>
    </p:spTree>
    <p:extLst>
      <p:ext uri="{BB962C8B-B14F-4D97-AF65-F5344CB8AC3E}">
        <p14:creationId xmlns:p14="http://schemas.microsoft.com/office/powerpoint/2010/main" val="18329866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4101" y="1151453"/>
            <a:ext cx="2382421" cy="455509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pPr algn="ctr"/>
            <a:r>
              <a:rPr lang="en-IN" sz="4000" dirty="0">
                <a:latin typeface="Arial Rounded MT Bold" panose="020F0704030504030204" pitchFamily="34" charset="0"/>
              </a:rPr>
              <a:t>Average Parking Potential of Stores</a:t>
            </a:r>
          </a:p>
          <a:p>
            <a:endParaRPr lang="en-IN" dirty="0"/>
          </a:p>
          <a:p>
            <a:endParaRPr lang="en-IN" dirty="0"/>
          </a:p>
        </p:txBody>
      </p:sp>
      <p:pic>
        <p:nvPicPr>
          <p:cNvPr id="5" name="Picture 4">
            <a:extLst>
              <a:ext uri="{FF2B5EF4-FFF2-40B4-BE49-F238E27FC236}">
                <a16:creationId xmlns:a16="http://schemas.microsoft.com/office/drawing/2014/main" id="{75FA7FFA-9BF4-B677-1B1E-4758128ED4AF}"/>
              </a:ext>
            </a:extLst>
          </p:cNvPr>
          <p:cNvPicPr>
            <a:picLocks noChangeAspect="1"/>
          </p:cNvPicPr>
          <p:nvPr/>
        </p:nvPicPr>
        <p:blipFill>
          <a:blip r:embed="rId2"/>
          <a:srcRect/>
          <a:stretch/>
        </p:blipFill>
        <p:spPr>
          <a:xfrm>
            <a:off x="2916455" y="81279"/>
            <a:ext cx="8965566" cy="3169922"/>
          </a:xfrm>
          <a:prstGeom prst="rect">
            <a:avLst/>
          </a:prstGeom>
        </p:spPr>
      </p:pic>
      <p:pic>
        <p:nvPicPr>
          <p:cNvPr id="7" name="Picture 6">
            <a:extLst>
              <a:ext uri="{FF2B5EF4-FFF2-40B4-BE49-F238E27FC236}">
                <a16:creationId xmlns:a16="http://schemas.microsoft.com/office/drawing/2014/main" id="{55EF4AA9-3C3D-4FE7-8C49-E0B9C2682C8D}"/>
              </a:ext>
            </a:extLst>
          </p:cNvPr>
          <p:cNvPicPr>
            <a:picLocks noChangeAspect="1"/>
          </p:cNvPicPr>
          <p:nvPr/>
        </p:nvPicPr>
        <p:blipFill>
          <a:blip r:embed="rId3"/>
          <a:srcRect/>
          <a:stretch/>
        </p:blipFill>
        <p:spPr>
          <a:xfrm>
            <a:off x="2916455" y="3251201"/>
            <a:ext cx="8965566" cy="3370980"/>
          </a:xfrm>
          <a:prstGeom prst="rect">
            <a:avLst/>
          </a:prstGeom>
        </p:spPr>
      </p:pic>
    </p:spTree>
    <p:extLst>
      <p:ext uri="{BB962C8B-B14F-4D97-AF65-F5344CB8AC3E}">
        <p14:creationId xmlns:p14="http://schemas.microsoft.com/office/powerpoint/2010/main" val="7961828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D5E012-D002-9D32-F106-19B2DB4490B9}"/>
              </a:ext>
            </a:extLst>
          </p:cNvPr>
          <p:cNvPicPr>
            <a:picLocks noChangeAspect="1"/>
          </p:cNvPicPr>
          <p:nvPr/>
        </p:nvPicPr>
        <p:blipFill>
          <a:blip r:embed="rId2"/>
          <a:srcRect/>
          <a:stretch/>
        </p:blipFill>
        <p:spPr>
          <a:xfrm>
            <a:off x="298383" y="264160"/>
            <a:ext cx="11531065" cy="6435023"/>
          </a:xfrm>
          <a:prstGeom prst="rect">
            <a:avLst/>
          </a:prstGeom>
        </p:spPr>
      </p:pic>
      <p:sp>
        <p:nvSpPr>
          <p:cNvPr id="4" name="TextBox 3">
            <a:extLst>
              <a:ext uri="{FF2B5EF4-FFF2-40B4-BE49-F238E27FC236}">
                <a16:creationId xmlns:a16="http://schemas.microsoft.com/office/drawing/2014/main" id="{EFC2EB06-A39A-849B-F92A-95A9C5FC0A20}"/>
              </a:ext>
            </a:extLst>
          </p:cNvPr>
          <p:cNvSpPr txBox="1"/>
          <p:nvPr/>
        </p:nvSpPr>
        <p:spPr>
          <a:xfrm>
            <a:off x="1341120" y="5283200"/>
            <a:ext cx="3322320" cy="1200329"/>
          </a:xfrm>
          <a:prstGeom prst="rect">
            <a:avLst/>
          </a:prstGeom>
          <a:noFill/>
        </p:spPr>
        <p:txBody>
          <a:bodyPr wrap="square" rtlCol="0">
            <a:spAutoFit/>
          </a:bodyPr>
          <a:lstStyle/>
          <a:p>
            <a:endParaRPr lang="en-IN" sz="2400" b="1" dirty="0">
              <a:solidFill>
                <a:srgbClr val="FF0000"/>
              </a:solidFill>
              <a:latin typeface="Arial Rounded MT Bold" panose="020F0704030504030204" pitchFamily="34" charset="0"/>
            </a:endParaRPr>
          </a:p>
          <a:p>
            <a:r>
              <a:rPr lang="en-IN" sz="2400" b="1" dirty="0">
                <a:solidFill>
                  <a:srgbClr val="FF0000"/>
                </a:solidFill>
                <a:latin typeface="Arial Rounded MT Bold" panose="020F0704030504030204" pitchFamily="34" charset="0"/>
              </a:rPr>
              <a:t>Red</a:t>
            </a:r>
            <a:r>
              <a:rPr lang="en-IN" sz="2400" dirty="0">
                <a:solidFill>
                  <a:srgbClr val="FF0000"/>
                </a:solidFill>
              </a:rPr>
              <a:t> – No Parking</a:t>
            </a:r>
          </a:p>
          <a:p>
            <a:r>
              <a:rPr lang="en-IN" sz="2400" b="1" dirty="0">
                <a:solidFill>
                  <a:srgbClr val="00B050"/>
                </a:solidFill>
                <a:latin typeface="Arial Rounded MT Bold" panose="020F0704030504030204" pitchFamily="34" charset="0"/>
              </a:rPr>
              <a:t>Green</a:t>
            </a:r>
            <a:r>
              <a:rPr lang="en-IN" sz="2400" dirty="0">
                <a:solidFill>
                  <a:srgbClr val="00B050"/>
                </a:solidFill>
              </a:rPr>
              <a:t> – Yes Parking</a:t>
            </a:r>
          </a:p>
        </p:txBody>
      </p:sp>
      <p:sp>
        <p:nvSpPr>
          <p:cNvPr id="5" name="TextBox 4">
            <a:extLst>
              <a:ext uri="{FF2B5EF4-FFF2-40B4-BE49-F238E27FC236}">
                <a16:creationId xmlns:a16="http://schemas.microsoft.com/office/drawing/2014/main" id="{0038DEA8-E438-4D38-CE4C-3A33AA820439}"/>
              </a:ext>
            </a:extLst>
          </p:cNvPr>
          <p:cNvSpPr txBox="1"/>
          <p:nvPr/>
        </p:nvSpPr>
        <p:spPr>
          <a:xfrm>
            <a:off x="1341120" y="4803558"/>
            <a:ext cx="2631440" cy="830997"/>
          </a:xfrm>
          <a:prstGeom prst="rect">
            <a:avLst/>
          </a:prstGeom>
          <a:noFill/>
        </p:spPr>
        <p:txBody>
          <a:bodyPr wrap="square" rtlCol="0">
            <a:spAutoFit/>
          </a:bodyPr>
          <a:lstStyle/>
          <a:p>
            <a:endParaRPr lang="en-IN" sz="2400" b="1" dirty="0">
              <a:solidFill>
                <a:srgbClr val="0206BE"/>
              </a:solidFill>
              <a:latin typeface="Arial Rounded MT Bold" panose="020F0704030504030204" pitchFamily="34" charset="0"/>
            </a:endParaRPr>
          </a:p>
          <a:p>
            <a:r>
              <a:rPr lang="en-IN" sz="2400" b="1" dirty="0">
                <a:solidFill>
                  <a:srgbClr val="0206BE"/>
                </a:solidFill>
                <a:latin typeface="Arial Rounded MT Bold" panose="020F0704030504030204" pitchFamily="34" charset="0"/>
              </a:rPr>
              <a:t>PARKING MAP</a:t>
            </a:r>
          </a:p>
        </p:txBody>
      </p:sp>
    </p:spTree>
    <p:extLst>
      <p:ext uri="{BB962C8B-B14F-4D97-AF65-F5344CB8AC3E}">
        <p14:creationId xmlns:p14="http://schemas.microsoft.com/office/powerpoint/2010/main" val="2276936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65276" y="640010"/>
            <a:ext cx="2449587" cy="283154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US" dirty="0"/>
              <a:t> </a:t>
            </a:r>
            <a:r>
              <a:rPr lang="en-US" sz="4000" dirty="0">
                <a:latin typeface="Arial Rounded MT Bold" panose="020F0704030504030204" pitchFamily="34" charset="0"/>
              </a:rPr>
              <a:t>Average potential of stores brand</a:t>
            </a:r>
            <a:endParaRPr lang="en-IN" sz="4000" dirty="0"/>
          </a:p>
          <a:p>
            <a:pPr algn="ctr"/>
            <a:endParaRPr lang="en-IN" dirty="0"/>
          </a:p>
        </p:txBody>
      </p:sp>
      <p:pic>
        <p:nvPicPr>
          <p:cNvPr id="5" name="Picture 4">
            <a:extLst>
              <a:ext uri="{FF2B5EF4-FFF2-40B4-BE49-F238E27FC236}">
                <a16:creationId xmlns:a16="http://schemas.microsoft.com/office/drawing/2014/main" id="{AA9B1B78-2263-9EA8-8332-FEC7B9CFAEE5}"/>
              </a:ext>
            </a:extLst>
          </p:cNvPr>
          <p:cNvPicPr>
            <a:picLocks noChangeAspect="1"/>
          </p:cNvPicPr>
          <p:nvPr/>
        </p:nvPicPr>
        <p:blipFill>
          <a:blip r:embed="rId2"/>
          <a:stretch>
            <a:fillRect/>
          </a:stretch>
        </p:blipFill>
        <p:spPr>
          <a:xfrm>
            <a:off x="2848052" y="125128"/>
            <a:ext cx="9178672" cy="6564430"/>
          </a:xfrm>
          <a:prstGeom prst="rect">
            <a:avLst/>
          </a:prstGeom>
        </p:spPr>
      </p:pic>
      <p:sp>
        <p:nvSpPr>
          <p:cNvPr id="3" name="TextBox 2">
            <a:extLst>
              <a:ext uri="{FF2B5EF4-FFF2-40B4-BE49-F238E27FC236}">
                <a16:creationId xmlns:a16="http://schemas.microsoft.com/office/drawing/2014/main" id="{6E9A9C4B-8992-221C-D00E-029FC75893C6}"/>
              </a:ext>
            </a:extLst>
          </p:cNvPr>
          <p:cNvSpPr txBox="1"/>
          <p:nvPr/>
        </p:nvSpPr>
        <p:spPr>
          <a:xfrm>
            <a:off x="0" y="3924558"/>
            <a:ext cx="2848051" cy="2862322"/>
          </a:xfrm>
          <a:prstGeom prst="rect">
            <a:avLst/>
          </a:prstGeom>
          <a:noFill/>
        </p:spPr>
        <p:txBody>
          <a:bodyPr wrap="square" rtlCol="0">
            <a:spAutoFit/>
          </a:bodyPr>
          <a:lstStyle/>
          <a:p>
            <a:r>
              <a:rPr lang="en-IN" b="1" dirty="0">
                <a:solidFill>
                  <a:srgbClr val="00B050"/>
                </a:solidFill>
              </a:rPr>
              <a:t>Top Performing Stores:</a:t>
            </a:r>
          </a:p>
          <a:p>
            <a:pPr marL="342900" indent="-342900">
              <a:buAutoNum type="arabicPeriod"/>
            </a:pPr>
            <a:r>
              <a:rPr lang="en-IN" b="1" dirty="0">
                <a:solidFill>
                  <a:srgbClr val="00B050"/>
                </a:solidFill>
              </a:rPr>
              <a:t>LIDL</a:t>
            </a:r>
          </a:p>
          <a:p>
            <a:pPr marL="342900" indent="-342900">
              <a:buAutoNum type="arabicPeriod"/>
            </a:pPr>
            <a:r>
              <a:rPr lang="en-IN" b="1" dirty="0">
                <a:solidFill>
                  <a:srgbClr val="00B050"/>
                </a:solidFill>
              </a:rPr>
              <a:t>SAPORI &amp; DINTORNI</a:t>
            </a:r>
          </a:p>
          <a:p>
            <a:pPr marL="342900" indent="-342900">
              <a:buAutoNum type="arabicPeriod"/>
            </a:pPr>
            <a:r>
              <a:rPr lang="en-IN" b="1" dirty="0">
                <a:solidFill>
                  <a:srgbClr val="00B050"/>
                </a:solidFill>
              </a:rPr>
              <a:t>DECO MAXISTORE</a:t>
            </a:r>
          </a:p>
          <a:p>
            <a:pPr marL="342900" indent="-342900">
              <a:buAutoNum type="arabicPeriod"/>
            </a:pPr>
            <a:endParaRPr lang="en-IN" dirty="0">
              <a:solidFill>
                <a:srgbClr val="0206BE"/>
              </a:solidFill>
            </a:endParaRPr>
          </a:p>
          <a:p>
            <a:r>
              <a:rPr lang="en-IN" b="1" dirty="0">
                <a:solidFill>
                  <a:srgbClr val="C00000"/>
                </a:solidFill>
              </a:rPr>
              <a:t>Least Performing Stores:</a:t>
            </a:r>
          </a:p>
          <a:p>
            <a:pPr marL="342900" indent="-342900">
              <a:buAutoNum type="arabicPeriod"/>
            </a:pPr>
            <a:r>
              <a:rPr lang="en-IN" b="1" dirty="0">
                <a:solidFill>
                  <a:srgbClr val="C00000"/>
                </a:solidFill>
              </a:rPr>
              <a:t>SIMPATIA CRAI</a:t>
            </a:r>
          </a:p>
          <a:p>
            <a:pPr marL="342900" indent="-342900">
              <a:buAutoNum type="arabicPeriod"/>
            </a:pPr>
            <a:r>
              <a:rPr lang="en-IN" b="1" dirty="0">
                <a:solidFill>
                  <a:srgbClr val="C00000"/>
                </a:solidFill>
              </a:rPr>
              <a:t>PELLICANO EXPRESS</a:t>
            </a:r>
          </a:p>
          <a:p>
            <a:pPr marL="342900" indent="-342900">
              <a:buAutoNum type="arabicPeriod"/>
            </a:pPr>
            <a:r>
              <a:rPr lang="en-IN" b="1" dirty="0">
                <a:solidFill>
                  <a:srgbClr val="C00000"/>
                </a:solidFill>
              </a:rPr>
              <a:t>BRIO</a:t>
            </a:r>
          </a:p>
          <a:p>
            <a:pPr marL="342900" indent="-342900">
              <a:buAutoNum type="arabicPeriod"/>
            </a:pPr>
            <a:endParaRPr lang="en-IN" dirty="0"/>
          </a:p>
        </p:txBody>
      </p:sp>
    </p:spTree>
    <p:extLst>
      <p:ext uri="{BB962C8B-B14F-4D97-AF65-F5344CB8AC3E}">
        <p14:creationId xmlns:p14="http://schemas.microsoft.com/office/powerpoint/2010/main" val="16878687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person painting">
            <a:extLst>
              <a:ext uri="{FF2B5EF4-FFF2-40B4-BE49-F238E27FC236}">
                <a16:creationId xmlns:a16="http://schemas.microsoft.com/office/drawing/2014/main" id="{CFC8F85E-8B1A-BF38-8C3F-19E4855D3D17}"/>
              </a:ext>
            </a:extLst>
          </p:cNvPr>
          <p:cNvPicPr>
            <a:picLocks noChangeAspect="1"/>
          </p:cNvPicPr>
          <p:nvPr/>
        </p:nvPicPr>
        <p:blipFill>
          <a:blip r:embed="rId2"/>
          <a:stretch>
            <a:fillRect/>
          </a:stretch>
        </p:blipFill>
        <p:spPr>
          <a:xfrm>
            <a:off x="193040" y="237066"/>
            <a:ext cx="11805920" cy="6383867"/>
          </a:xfrm>
          <a:prstGeom prst="rect">
            <a:avLst/>
          </a:prstGeom>
        </p:spPr>
      </p:pic>
      <p:sp>
        <p:nvSpPr>
          <p:cNvPr id="7" name="TextBox 6">
            <a:extLst>
              <a:ext uri="{FF2B5EF4-FFF2-40B4-BE49-F238E27FC236}">
                <a16:creationId xmlns:a16="http://schemas.microsoft.com/office/drawing/2014/main" id="{B6A681B1-BAC4-F0F6-434C-52812B7DB339}"/>
              </a:ext>
            </a:extLst>
          </p:cNvPr>
          <p:cNvSpPr txBox="1"/>
          <p:nvPr/>
        </p:nvSpPr>
        <p:spPr>
          <a:xfrm>
            <a:off x="609600" y="660399"/>
            <a:ext cx="5892800" cy="707886"/>
          </a:xfrm>
          <a:prstGeom prst="rect">
            <a:avLst/>
          </a:prstGeom>
          <a:solidFill>
            <a:schemeClr val="bg1"/>
          </a:solidFill>
          <a:effectLst>
            <a:glow rad="228600">
              <a:schemeClr val="accent4">
                <a:satMod val="175000"/>
                <a:alpha val="40000"/>
              </a:schemeClr>
            </a:glow>
          </a:effectLst>
        </p:spPr>
        <p:txBody>
          <a:bodyPr wrap="square" rtlCol="0">
            <a:spAutoFit/>
          </a:bodyPr>
          <a:lstStyle/>
          <a:p>
            <a:pPr algn="ctr"/>
            <a:r>
              <a:rPr lang="en-IN" sz="4000" b="1" dirty="0">
                <a:latin typeface="Arial Rounded MT Bold" panose="020F0704030504030204" pitchFamily="34" charset="0"/>
                <a:cs typeface="Arial" panose="020B0604020202020204" pitchFamily="34" charset="0"/>
              </a:rPr>
              <a:t>Classification</a:t>
            </a:r>
            <a:r>
              <a:rPr lang="en-IN" sz="2000" b="1" dirty="0">
                <a:latin typeface="Arial Rounded MT Bold" panose="020F0704030504030204" pitchFamily="34" charset="0"/>
                <a:cs typeface="Arial" panose="020B0604020202020204" pitchFamily="34" charset="0"/>
              </a:rPr>
              <a:t> </a:t>
            </a:r>
          </a:p>
        </p:txBody>
      </p:sp>
    </p:spTree>
    <p:extLst>
      <p:ext uri="{BB962C8B-B14F-4D97-AF65-F5344CB8AC3E}">
        <p14:creationId xmlns:p14="http://schemas.microsoft.com/office/powerpoint/2010/main" val="3876846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FBED1A9C-8E26-F59F-2D58-B555386ED4A3}"/>
              </a:ext>
            </a:extLst>
          </p:cNvPr>
          <p:cNvSpPr/>
          <p:nvPr/>
        </p:nvSpPr>
        <p:spPr>
          <a:xfrm>
            <a:off x="4718475" y="630339"/>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3" name="Arrow: Chevron 2">
            <a:extLst>
              <a:ext uri="{FF2B5EF4-FFF2-40B4-BE49-F238E27FC236}">
                <a16:creationId xmlns:a16="http://schemas.microsoft.com/office/drawing/2014/main" id="{883F4BA5-83B0-AB0B-36C5-57E35AF1E50F}"/>
              </a:ext>
            </a:extLst>
          </p:cNvPr>
          <p:cNvSpPr/>
          <p:nvPr/>
        </p:nvSpPr>
        <p:spPr>
          <a:xfrm>
            <a:off x="5336784" y="1919207"/>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4" name="Arrow: Chevron 3">
            <a:extLst>
              <a:ext uri="{FF2B5EF4-FFF2-40B4-BE49-F238E27FC236}">
                <a16:creationId xmlns:a16="http://schemas.microsoft.com/office/drawing/2014/main" id="{610838A4-5129-0857-AC55-3DD3E0B65648}"/>
              </a:ext>
            </a:extLst>
          </p:cNvPr>
          <p:cNvSpPr/>
          <p:nvPr/>
        </p:nvSpPr>
        <p:spPr>
          <a:xfrm>
            <a:off x="6198932" y="3208075"/>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5" name="Arrow: Chevron 4">
            <a:extLst>
              <a:ext uri="{FF2B5EF4-FFF2-40B4-BE49-F238E27FC236}">
                <a16:creationId xmlns:a16="http://schemas.microsoft.com/office/drawing/2014/main" id="{D65AC77B-BFE0-4FB7-96B9-88E2D975B612}"/>
              </a:ext>
            </a:extLst>
          </p:cNvPr>
          <p:cNvSpPr/>
          <p:nvPr/>
        </p:nvSpPr>
        <p:spPr>
          <a:xfrm>
            <a:off x="7087206" y="4496943"/>
            <a:ext cx="2093198" cy="668270"/>
          </a:xfrm>
          <a:prstGeom prst="chevron">
            <a:avLst>
              <a:gd name="adj" fmla="val 40000"/>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7" name="TextBox 6">
            <a:extLst>
              <a:ext uri="{FF2B5EF4-FFF2-40B4-BE49-F238E27FC236}">
                <a16:creationId xmlns:a16="http://schemas.microsoft.com/office/drawing/2014/main" id="{DC2AC083-61F6-E671-2396-89BC81D1E829}"/>
              </a:ext>
            </a:extLst>
          </p:cNvPr>
          <p:cNvSpPr txBox="1"/>
          <p:nvPr/>
        </p:nvSpPr>
        <p:spPr>
          <a:xfrm>
            <a:off x="5259977" y="964474"/>
            <a:ext cx="1827229"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b="1" dirty="0">
                <a:latin typeface="Arial Rounded MT Bold" panose="020F0704030504030204" pitchFamily="34" charset="0"/>
              </a:rPr>
              <a:t>   </a:t>
            </a:r>
            <a:r>
              <a:rPr lang="en-IN" sz="2000" b="1" dirty="0">
                <a:latin typeface="Arial Rounded MT Bold" panose="020F0704030504030204" pitchFamily="34" charset="0"/>
              </a:rPr>
              <a:t>Case Study</a:t>
            </a:r>
          </a:p>
        </p:txBody>
      </p:sp>
      <p:sp>
        <p:nvSpPr>
          <p:cNvPr id="8" name="TextBox 7">
            <a:extLst>
              <a:ext uri="{FF2B5EF4-FFF2-40B4-BE49-F238E27FC236}">
                <a16:creationId xmlns:a16="http://schemas.microsoft.com/office/drawing/2014/main" id="{3FF35DA1-9ADF-6297-A042-55F361E034C9}"/>
              </a:ext>
            </a:extLst>
          </p:cNvPr>
          <p:cNvSpPr txBox="1"/>
          <p:nvPr/>
        </p:nvSpPr>
        <p:spPr>
          <a:xfrm>
            <a:off x="5765074" y="2202178"/>
            <a:ext cx="2664823" cy="707886"/>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Exploratory data Analysis</a:t>
            </a:r>
          </a:p>
        </p:txBody>
      </p:sp>
      <p:sp>
        <p:nvSpPr>
          <p:cNvPr id="9" name="TextBox 8">
            <a:extLst>
              <a:ext uri="{FF2B5EF4-FFF2-40B4-BE49-F238E27FC236}">
                <a16:creationId xmlns:a16="http://schemas.microsoft.com/office/drawing/2014/main" id="{84836108-3D39-A552-30B8-5E2BE85206BA}"/>
              </a:ext>
            </a:extLst>
          </p:cNvPr>
          <p:cNvSpPr txBox="1"/>
          <p:nvPr/>
        </p:nvSpPr>
        <p:spPr>
          <a:xfrm>
            <a:off x="6678688" y="3542210"/>
            <a:ext cx="1945548"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Classification</a:t>
            </a:r>
          </a:p>
        </p:txBody>
      </p:sp>
      <p:sp>
        <p:nvSpPr>
          <p:cNvPr id="10" name="TextBox 9">
            <a:extLst>
              <a:ext uri="{FF2B5EF4-FFF2-40B4-BE49-F238E27FC236}">
                <a16:creationId xmlns:a16="http://schemas.microsoft.com/office/drawing/2014/main" id="{E439E485-68B0-10DA-3896-3FCF70081127}"/>
              </a:ext>
            </a:extLst>
          </p:cNvPr>
          <p:cNvSpPr txBox="1"/>
          <p:nvPr/>
        </p:nvSpPr>
        <p:spPr>
          <a:xfrm>
            <a:off x="7451753" y="4831078"/>
            <a:ext cx="1827229" cy="40011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sz="2000" b="1" dirty="0">
                <a:latin typeface="Arial Rounded MT Bold" panose="020F0704030504030204" pitchFamily="34" charset="0"/>
              </a:rPr>
              <a:t>Conclusion</a:t>
            </a:r>
          </a:p>
        </p:txBody>
      </p:sp>
      <p:sp>
        <p:nvSpPr>
          <p:cNvPr id="13" name="TextBox 12">
            <a:extLst>
              <a:ext uri="{FF2B5EF4-FFF2-40B4-BE49-F238E27FC236}">
                <a16:creationId xmlns:a16="http://schemas.microsoft.com/office/drawing/2014/main" id="{69C33BC0-E3E5-28FE-3A6D-AEC67FF8158C}"/>
              </a:ext>
            </a:extLst>
          </p:cNvPr>
          <p:cNvSpPr txBox="1"/>
          <p:nvPr/>
        </p:nvSpPr>
        <p:spPr>
          <a:xfrm>
            <a:off x="245536" y="741443"/>
            <a:ext cx="2844173" cy="560153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endParaRPr lang="en-IN" dirty="0"/>
          </a:p>
          <a:p>
            <a:pPr algn="ctr"/>
            <a:endParaRPr lang="en-IN" dirty="0"/>
          </a:p>
          <a:p>
            <a:r>
              <a:rPr lang="en-IN" sz="4400" b="1" dirty="0">
                <a:latin typeface="Arial Rounded MT Bold" panose="020F0704030504030204" pitchFamily="34" charset="0"/>
              </a:rPr>
              <a:t>         Contents</a:t>
            </a:r>
          </a:p>
          <a:p>
            <a:endParaRPr lang="en-IN" dirty="0"/>
          </a:p>
          <a:p>
            <a:endParaRPr lang="en-IN" dirty="0"/>
          </a:p>
          <a:p>
            <a:endParaRPr lang="en-IN" dirty="0"/>
          </a:p>
          <a:p>
            <a:endParaRPr lang="en-IN" dirty="0"/>
          </a:p>
          <a:p>
            <a:endParaRPr lang="en-IN" dirty="0"/>
          </a:p>
          <a:p>
            <a:endParaRPr lang="en-IN" dirty="0"/>
          </a:p>
          <a:p>
            <a:endParaRPr lang="en-IN" dirty="0"/>
          </a:p>
          <a:p>
            <a:pPr algn="ctr"/>
            <a:endParaRPr lang="en-IN" dirty="0"/>
          </a:p>
        </p:txBody>
      </p:sp>
      <p:pic>
        <p:nvPicPr>
          <p:cNvPr id="15" name="Graphic 14" descr="Books with solid fill">
            <a:extLst>
              <a:ext uri="{FF2B5EF4-FFF2-40B4-BE49-F238E27FC236}">
                <a16:creationId xmlns:a16="http://schemas.microsoft.com/office/drawing/2014/main" id="{CF4172C4-ADB8-BFB2-9170-1394DF92AB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094" y="810291"/>
            <a:ext cx="677698" cy="677698"/>
          </a:xfrm>
          <a:prstGeom prst="rect">
            <a:avLst/>
          </a:prstGeom>
        </p:spPr>
      </p:pic>
      <p:pic>
        <p:nvPicPr>
          <p:cNvPr id="25" name="Graphic 24" descr="Presentation with bar chart with solid fill">
            <a:extLst>
              <a:ext uri="{FF2B5EF4-FFF2-40B4-BE49-F238E27FC236}">
                <a16:creationId xmlns:a16="http://schemas.microsoft.com/office/drawing/2014/main" id="{71A3B78B-2727-D725-6305-EFCA14A5C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9095" y="1943211"/>
            <a:ext cx="766355" cy="766355"/>
          </a:xfrm>
          <a:prstGeom prst="rect">
            <a:avLst/>
          </a:prstGeom>
        </p:spPr>
      </p:pic>
      <p:pic>
        <p:nvPicPr>
          <p:cNvPr id="27" name="Graphic 26" descr="Pie chart with solid fill">
            <a:extLst>
              <a:ext uri="{FF2B5EF4-FFF2-40B4-BE49-F238E27FC236}">
                <a16:creationId xmlns:a16="http://schemas.microsoft.com/office/drawing/2014/main" id="{46ADB094-A427-BC80-A364-225208AD44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4187" y="3243272"/>
            <a:ext cx="668270" cy="668270"/>
          </a:xfrm>
          <a:prstGeom prst="rect">
            <a:avLst/>
          </a:prstGeom>
        </p:spPr>
      </p:pic>
      <p:pic>
        <p:nvPicPr>
          <p:cNvPr id="29" name="Graphic 28" descr="Database with solid fill">
            <a:extLst>
              <a:ext uri="{FF2B5EF4-FFF2-40B4-BE49-F238E27FC236}">
                <a16:creationId xmlns:a16="http://schemas.microsoft.com/office/drawing/2014/main" id="{8EC37CA2-957A-FAA4-B5C4-664A67997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05917" y="1724769"/>
            <a:ext cx="668270" cy="668270"/>
          </a:xfrm>
          <a:prstGeom prst="rect">
            <a:avLst/>
          </a:prstGeom>
        </p:spPr>
      </p:pic>
      <p:pic>
        <p:nvPicPr>
          <p:cNvPr id="31" name="Graphic 30" descr="Money with solid fill">
            <a:extLst>
              <a:ext uri="{FF2B5EF4-FFF2-40B4-BE49-F238E27FC236}">
                <a16:creationId xmlns:a16="http://schemas.microsoft.com/office/drawing/2014/main" id="{7CBC15C2-7AE6-9FC1-5E75-A3D904299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5450" y="4496943"/>
            <a:ext cx="668270" cy="668270"/>
          </a:xfrm>
          <a:prstGeom prst="rect">
            <a:avLst/>
          </a:prstGeom>
        </p:spPr>
      </p:pic>
    </p:spTree>
    <p:extLst>
      <p:ext uri="{BB962C8B-B14F-4D97-AF65-F5344CB8AC3E}">
        <p14:creationId xmlns:p14="http://schemas.microsoft.com/office/powerpoint/2010/main" val="978599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6"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par>
                                <p:cTn id="19" presetID="6"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par>
                                <p:cTn id="37" presetID="6" presetClass="entr" presetSubtype="16"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ircle(in)">
                                      <p:cBhvr>
                                        <p:cTn id="39" dur="2000"/>
                                        <p:tgtEl>
                                          <p:spTgt spid="25"/>
                                        </p:tgtEl>
                                      </p:cBhvr>
                                    </p:animEffect>
                                  </p:childTnLst>
                                </p:cTn>
                              </p:par>
                              <p:par>
                                <p:cTn id="40" presetID="6" presetClass="entr" presetSubtype="16"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circle(in)">
                                      <p:cBhvr>
                                        <p:cTn id="42" dur="2000"/>
                                        <p:tgtEl>
                                          <p:spTgt spid="27"/>
                                        </p:tgtEl>
                                      </p:cBhvr>
                                    </p:animEffect>
                                  </p:childTnLst>
                                </p:cTn>
                              </p:par>
                              <p:par>
                                <p:cTn id="43" presetID="6" presetClass="entr" presetSubtype="16"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circle(in)">
                                      <p:cBhvr>
                                        <p:cTn id="45" dur="2000"/>
                                        <p:tgtEl>
                                          <p:spTgt spid="29"/>
                                        </p:tgtEl>
                                      </p:cBhvr>
                                    </p:animEffect>
                                  </p:childTnLst>
                                </p:cTn>
                              </p:par>
                              <p:par>
                                <p:cTn id="46" presetID="6" presetClass="entr" presetSubtype="16"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circle(in)">
                                      <p:cBhvr>
                                        <p:cTn id="48"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ientist viewing DNA test results on a computer screen in the laboratory">
            <a:extLst>
              <a:ext uri="{FF2B5EF4-FFF2-40B4-BE49-F238E27FC236}">
                <a16:creationId xmlns:a16="http://schemas.microsoft.com/office/drawing/2014/main" id="{319D1A4D-EC6B-3A88-CE8A-C28CCC6761A7}"/>
              </a:ext>
            </a:extLst>
          </p:cNvPr>
          <p:cNvPicPr>
            <a:picLocks noChangeAspect="1"/>
          </p:cNvPicPr>
          <p:nvPr/>
        </p:nvPicPr>
        <p:blipFill>
          <a:blip r:embed="rId2"/>
          <a:stretch>
            <a:fillRect/>
          </a:stretch>
        </p:blipFill>
        <p:spPr>
          <a:xfrm>
            <a:off x="203862" y="224969"/>
            <a:ext cx="11784276" cy="6487716"/>
          </a:xfrm>
          <a:prstGeom prst="rect">
            <a:avLst/>
          </a:prstGeom>
        </p:spPr>
      </p:pic>
      <p:sp>
        <p:nvSpPr>
          <p:cNvPr id="4" name="TextBox 3">
            <a:extLst>
              <a:ext uri="{FF2B5EF4-FFF2-40B4-BE49-F238E27FC236}">
                <a16:creationId xmlns:a16="http://schemas.microsoft.com/office/drawing/2014/main" id="{89E7D843-73C8-F8FF-0871-E1E8AEBABD59}"/>
              </a:ext>
            </a:extLst>
          </p:cNvPr>
          <p:cNvSpPr txBox="1"/>
          <p:nvPr/>
        </p:nvSpPr>
        <p:spPr>
          <a:xfrm>
            <a:off x="203862" y="420528"/>
            <a:ext cx="3921098" cy="44319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IN" sz="4000" b="1" dirty="0">
                <a:latin typeface="Arial Rounded MT Bold" panose="020F0704030504030204" pitchFamily="34" charset="0"/>
              </a:rPr>
              <a:t>K-Means Clustering</a:t>
            </a:r>
          </a:p>
          <a:p>
            <a:endParaRPr lang="en-US" sz="1400" dirty="0"/>
          </a:p>
          <a:p>
            <a:endParaRPr lang="en-US" sz="1400" dirty="0"/>
          </a:p>
          <a:p>
            <a:pPr algn="ctr"/>
            <a:r>
              <a:rPr lang="en-US" sz="2000" dirty="0">
                <a:latin typeface="Arial Rounded MT Bold" panose="020F0704030504030204" pitchFamily="34" charset="0"/>
              </a:rPr>
              <a:t>K-means clustering is a unsupervised machine learning algorithm used for partitioning data into a predefined number of clusters.</a:t>
            </a:r>
            <a:endParaRPr lang="en-IN" dirty="0"/>
          </a:p>
          <a:p>
            <a:endParaRPr lang="en-IN" dirty="0"/>
          </a:p>
          <a:p>
            <a:endParaRPr lang="en-IN" dirty="0"/>
          </a:p>
        </p:txBody>
      </p:sp>
      <p:sp>
        <p:nvSpPr>
          <p:cNvPr id="6" name="TextBox 5">
            <a:extLst>
              <a:ext uri="{FF2B5EF4-FFF2-40B4-BE49-F238E27FC236}">
                <a16:creationId xmlns:a16="http://schemas.microsoft.com/office/drawing/2014/main" id="{F9515340-5296-79F7-ED86-092B6ED6007A}"/>
              </a:ext>
            </a:extLst>
          </p:cNvPr>
          <p:cNvSpPr txBox="1"/>
          <p:nvPr/>
        </p:nvSpPr>
        <p:spPr>
          <a:xfrm>
            <a:off x="4653279" y="420528"/>
            <a:ext cx="7162799" cy="5539978"/>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600" b="1" i="0" dirty="0">
                <a:effectLst/>
                <a:highlight>
                  <a:srgbClr val="FFFF00"/>
                </a:highlight>
                <a:latin typeface="Arial Rounded MT Bold" panose="020F0704030504030204" pitchFamily="34" charset="0"/>
              </a:rPr>
              <a:t>S</a:t>
            </a:r>
            <a:r>
              <a:rPr lang="en-US" sz="1600" b="0" i="0" dirty="0">
                <a:effectLst/>
                <a:highlight>
                  <a:srgbClr val="FFFF00"/>
                </a:highlight>
                <a:latin typeface="Arial Rounded MT Bold" panose="020F0704030504030204" pitchFamily="34" charset="0"/>
              </a:rPr>
              <a:t>electing K data points  from the dataset to serve as initial cluster centers.</a:t>
            </a:r>
          </a:p>
          <a:p>
            <a:pPr algn="l">
              <a:buFont typeface="+mj-lt"/>
              <a:buAutoNum type="arabicPeriod"/>
            </a:pPr>
            <a:endParaRPr lang="en-US" sz="1600" b="0" i="0" dirty="0">
              <a:effectLst/>
              <a:highlight>
                <a:srgbClr val="FFFF00"/>
              </a:highlight>
              <a:latin typeface="Arial Rounded MT Bold" panose="020F0704030504030204" pitchFamily="34" charset="0"/>
            </a:endParaRPr>
          </a:p>
          <a:p>
            <a:pPr marL="171450" indent="-171450" algn="l">
              <a:buFont typeface="Arial" panose="020B0604020202020204" pitchFamily="34" charset="0"/>
              <a:buChar char="•"/>
            </a:pPr>
            <a:r>
              <a:rPr lang="en-US" sz="1600" b="0" i="0" dirty="0">
                <a:effectLst/>
                <a:highlight>
                  <a:srgbClr val="FFFF00"/>
                </a:highlight>
                <a:latin typeface="Arial Rounded MT Bold" panose="020F0704030504030204" pitchFamily="34" charset="0"/>
              </a:rPr>
              <a:t>Each data point in the dataset is assigned to the nearest centroid based on </a:t>
            </a:r>
            <a:r>
              <a:rPr lang="en-US" sz="1600" b="1" i="0" dirty="0">
                <a:effectLst/>
                <a:highlight>
                  <a:srgbClr val="FFFF00"/>
                </a:highlight>
                <a:latin typeface="Arial Rounded MT Bold" panose="020F0704030504030204" pitchFamily="34" charset="0"/>
              </a:rPr>
              <a:t>Euclidean distance</a:t>
            </a:r>
            <a:r>
              <a:rPr lang="en-US" sz="1600" b="0" i="0" dirty="0">
                <a:effectLst/>
                <a:highlight>
                  <a:srgbClr val="FFFF00"/>
                </a:highlight>
                <a:latin typeface="Arial Rounded MT Bold" panose="020F0704030504030204" pitchFamily="34" charset="0"/>
              </a:rPr>
              <a:t>. </a:t>
            </a:r>
            <a:endParaRPr lang="en-US" sz="1600" dirty="0">
              <a:highlight>
                <a:srgbClr val="FFFF00"/>
              </a:highlight>
              <a:latin typeface="Arial Rounded MT Bold" panose="020F0704030504030204" pitchFamily="34" charset="0"/>
            </a:endParaRPr>
          </a:p>
          <a:p>
            <a:pPr marL="171450" indent="-171450" algn="l">
              <a:buFont typeface="Arial" panose="020B0604020202020204" pitchFamily="34" charset="0"/>
              <a:buChar char="•"/>
            </a:pPr>
            <a:endParaRPr lang="en-US" sz="1600" b="0" i="0" dirty="0">
              <a:effectLst/>
              <a:highlight>
                <a:srgbClr val="FFFF00"/>
              </a:highlight>
              <a:latin typeface="Arial Rounded MT Bold" panose="020F0704030504030204" pitchFamily="34" charset="0"/>
            </a:endParaRPr>
          </a:p>
          <a:p>
            <a:pPr marL="171450" indent="-171450" algn="l">
              <a:buFont typeface="Arial" panose="020B0604020202020204" pitchFamily="34" charset="0"/>
              <a:buChar char="•"/>
            </a:pPr>
            <a:r>
              <a:rPr lang="en-US" sz="1600" b="0" i="0" dirty="0">
                <a:effectLst/>
                <a:highlight>
                  <a:srgbClr val="FFFF00"/>
                </a:highlight>
                <a:latin typeface="Arial Rounded MT Bold" panose="020F0704030504030204" pitchFamily="34" charset="0"/>
              </a:rPr>
              <a:t>Cluster Dots Model shows the number of cluster counts. </a:t>
            </a:r>
            <a:r>
              <a:rPr lang="en-US" sz="1600" dirty="0">
                <a:highlight>
                  <a:srgbClr val="FFFF00"/>
                </a:highlight>
                <a:latin typeface="Arial Rounded MT Bold" panose="020F0704030504030204" pitchFamily="34" charset="0"/>
              </a:rPr>
              <a:t>Total of 5 clusters  are  formed based on silhouette scores.</a:t>
            </a:r>
            <a:endParaRPr lang="en-US" sz="1600" b="0" i="0" dirty="0">
              <a:effectLst/>
              <a:highlight>
                <a:srgbClr val="FFFF00"/>
              </a:highlight>
              <a:latin typeface="Arial Rounded MT Bold" panose="020F0704030504030204" pitchFamily="34" charset="0"/>
            </a:endParaRPr>
          </a:p>
          <a:p>
            <a:pPr algn="l">
              <a:buFont typeface="+mj-lt"/>
              <a:buAutoNum type="arabicPeriod"/>
            </a:pPr>
            <a:endParaRPr lang="en-US" sz="1600" dirty="0">
              <a:solidFill>
                <a:srgbClr val="0206BE"/>
              </a:solidFill>
              <a:highlight>
                <a:srgbClr val="FFFF00"/>
              </a:highlight>
              <a:latin typeface="Arial Rounded MT Bold" panose="020F0704030504030204" pitchFamily="34" charset="0"/>
            </a:endParaRPr>
          </a:p>
          <a:p>
            <a:pPr algn="l">
              <a:buFont typeface="+mj-lt"/>
              <a:buAutoNum type="arabicPeriod"/>
            </a:pPr>
            <a:endParaRPr lang="en-US" sz="1400" b="0" i="0" dirty="0">
              <a:effectLst/>
              <a:latin typeface="Arial Rounded MT Bold" panose="020F0704030504030204" pitchFamily="34" charset="0"/>
            </a:endParaRPr>
          </a:p>
          <a:p>
            <a:pPr algn="l">
              <a:buFont typeface="+mj-lt"/>
              <a:buAutoNum type="arabicPeriod"/>
            </a:pPr>
            <a:endParaRPr lang="en-US" sz="1400" dirty="0">
              <a:latin typeface="Arial Rounded MT Bold" panose="020F0704030504030204" pitchFamily="34" charset="0"/>
            </a:endParaRPr>
          </a:p>
          <a:p>
            <a:pPr algn="l">
              <a:buFont typeface="+mj-lt"/>
              <a:buAutoNum type="arabicPeriod"/>
            </a:pPr>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dirty="0">
              <a:latin typeface="Arial Rounded MT Bold" panose="020F0704030504030204" pitchFamily="34" charset="0"/>
            </a:endParaRPr>
          </a:p>
          <a:p>
            <a:pPr algn="l"/>
            <a:endParaRPr lang="en-US" sz="1400" b="0" i="0" dirty="0">
              <a:effectLst/>
              <a:latin typeface="Arial Rounded MT Bold" panose="020F0704030504030204" pitchFamily="34" charset="0"/>
            </a:endParaRPr>
          </a:p>
          <a:p>
            <a:pPr algn="l"/>
            <a:endParaRPr lang="en-US" sz="1400" b="0" i="0" dirty="0">
              <a:effectLst/>
              <a:latin typeface="Arial Rounded MT Bold" panose="020F0704030504030204" pitchFamily="34" charset="0"/>
            </a:endParaRPr>
          </a:p>
        </p:txBody>
      </p:sp>
      <p:pic>
        <p:nvPicPr>
          <p:cNvPr id="9" name="Picture 8">
            <a:extLst>
              <a:ext uri="{FF2B5EF4-FFF2-40B4-BE49-F238E27FC236}">
                <a16:creationId xmlns:a16="http://schemas.microsoft.com/office/drawing/2014/main" id="{3FF53BA7-96E8-C737-9775-48847369DF34}"/>
              </a:ext>
            </a:extLst>
          </p:cNvPr>
          <p:cNvPicPr>
            <a:picLocks noChangeAspect="1"/>
          </p:cNvPicPr>
          <p:nvPr/>
        </p:nvPicPr>
        <p:blipFill>
          <a:blip r:embed="rId3"/>
          <a:stretch>
            <a:fillRect/>
          </a:stretch>
        </p:blipFill>
        <p:spPr>
          <a:xfrm>
            <a:off x="4567250" y="2887580"/>
            <a:ext cx="7334858" cy="3902496"/>
          </a:xfrm>
          <a:prstGeom prst="rect">
            <a:avLst/>
          </a:prstGeom>
        </p:spPr>
      </p:pic>
      <p:sp>
        <p:nvSpPr>
          <p:cNvPr id="11" name="TextBox 10">
            <a:extLst>
              <a:ext uri="{FF2B5EF4-FFF2-40B4-BE49-F238E27FC236}">
                <a16:creationId xmlns:a16="http://schemas.microsoft.com/office/drawing/2014/main" id="{C61F63F7-807D-2C88-3D69-746E3D3710A5}"/>
              </a:ext>
            </a:extLst>
          </p:cNvPr>
          <p:cNvSpPr txBox="1"/>
          <p:nvPr/>
        </p:nvSpPr>
        <p:spPr>
          <a:xfrm>
            <a:off x="335280" y="5425440"/>
            <a:ext cx="3921098" cy="1200329"/>
          </a:xfrm>
          <a:prstGeom prst="rect">
            <a:avLst/>
          </a:prstGeom>
          <a:noFill/>
        </p:spPr>
        <p:txBody>
          <a:bodyPr wrap="square" lIns="91440" tIns="45720" rIns="91440" bIns="45720" rtlCol="0" anchor="t">
            <a:spAutoFit/>
          </a:bodyPr>
          <a:lstStyle/>
          <a:p>
            <a:r>
              <a:rPr lang="en-IN" dirty="0">
                <a:highlight>
                  <a:srgbClr val="FFFF00"/>
                </a:highlight>
                <a:latin typeface="Arial Rounded MT Bold"/>
              </a:rPr>
              <a:t>Data Points are the individual store potential</a:t>
            </a:r>
            <a:r>
              <a:rPr lang="en-IN" dirty="0">
                <a:solidFill>
                  <a:srgbClr val="0206BE"/>
                </a:solidFill>
                <a:latin typeface="Arial Rounded MT Bold"/>
              </a:rPr>
              <a:t>.</a:t>
            </a:r>
            <a:br>
              <a:rPr lang="en-IN" dirty="0">
                <a:latin typeface="Arial Rounded MT Bold" panose="020F0704030504030204" pitchFamily="34" charset="0"/>
              </a:rPr>
            </a:br>
            <a:br>
              <a:rPr lang="en-IN" dirty="0">
                <a:latin typeface="Arial Rounded MT Bold" panose="020F0704030504030204" pitchFamily="34" charset="0"/>
              </a:rPr>
            </a:br>
            <a:endParaRPr lang="en-IN" dirty="0">
              <a:solidFill>
                <a:srgbClr val="0206BE"/>
              </a:solidFill>
              <a:latin typeface="Arial Rounded MT Bold" panose="020F0704030504030204" pitchFamily="34" charset="0"/>
            </a:endParaRPr>
          </a:p>
        </p:txBody>
      </p:sp>
    </p:spTree>
    <p:extLst>
      <p:ext uri="{BB962C8B-B14F-4D97-AF65-F5344CB8AC3E}">
        <p14:creationId xmlns:p14="http://schemas.microsoft.com/office/powerpoint/2010/main" val="20111182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33681" y="566339"/>
            <a:ext cx="2546891" cy="53553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pPr algn="ctr"/>
            <a:r>
              <a:rPr lang="en-IN" sz="3600" dirty="0">
                <a:latin typeface="Arial Rounded MT Bold" panose="020F0704030504030204" pitchFamily="34" charset="0"/>
              </a:rPr>
              <a:t>Average Potential by Cluster</a:t>
            </a:r>
          </a:p>
          <a:p>
            <a:pPr algn="ctr"/>
            <a:endParaRPr lang="en-US" sz="1200" dirty="0">
              <a:latin typeface="Arial Rounded MT Bold" panose="020F0704030504030204" pitchFamily="34" charset="0"/>
              <a:cs typeface="Arial" panose="020B0604020202020204" pitchFamily="34" charset="0"/>
            </a:endParaRPr>
          </a:p>
          <a:p>
            <a:pPr algn="ctr"/>
            <a:endParaRPr lang="en-US" sz="1200" dirty="0">
              <a:latin typeface="Arial Rounded MT Bold" panose="020F0704030504030204" pitchFamily="34" charset="0"/>
              <a:cs typeface="Arial" panose="020B0604020202020204" pitchFamily="34" charset="0"/>
            </a:endParaRPr>
          </a:p>
          <a:p>
            <a:pPr algn="ctr"/>
            <a:endParaRPr lang="en-US" sz="1200" dirty="0">
              <a:latin typeface="Arial Rounded MT Bold" panose="020F0704030504030204" pitchFamily="34" charset="0"/>
              <a:cs typeface="Arial" panose="020B0604020202020204" pitchFamily="34" charset="0"/>
            </a:endParaRPr>
          </a:p>
          <a:p>
            <a:pPr algn="ctr"/>
            <a:r>
              <a:rPr lang="en-US" dirty="0">
                <a:latin typeface="Arial Rounded MT Bold" panose="020F0704030504030204" pitchFamily="34" charset="0"/>
                <a:cs typeface="Arial" panose="020B0604020202020204" pitchFamily="34" charset="0"/>
              </a:rPr>
              <a:t>The average store potential distribution across various clusters identified through K-means clustering, thereby enabling interactive exploration and analysis of potential patterns</a:t>
            </a:r>
            <a:r>
              <a:rPr lang="en-US" sz="1200" dirty="0">
                <a:latin typeface="Arial Rounded MT Bold" panose="020F0704030504030204" pitchFamily="34" charset="0"/>
                <a:cs typeface="Arial" panose="020B0604020202020204" pitchFamily="34" charset="0"/>
              </a:rPr>
              <a:t>.</a:t>
            </a:r>
            <a:endParaRPr lang="en-IN" sz="1200" dirty="0">
              <a:latin typeface="Arial Rounded MT Bold" panose="020F070403050403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279D2953-8A70-16FF-CF15-EDE6A6A9166A}"/>
              </a:ext>
            </a:extLst>
          </p:cNvPr>
          <p:cNvPicPr>
            <a:picLocks noChangeAspect="1"/>
          </p:cNvPicPr>
          <p:nvPr/>
        </p:nvPicPr>
        <p:blipFill>
          <a:blip r:embed="rId2"/>
          <a:srcRect/>
          <a:stretch/>
        </p:blipFill>
        <p:spPr>
          <a:xfrm>
            <a:off x="3088640" y="264160"/>
            <a:ext cx="8869679" cy="6217920"/>
          </a:xfrm>
          <a:prstGeom prst="rect">
            <a:avLst/>
          </a:prstGeom>
        </p:spPr>
      </p:pic>
    </p:spTree>
    <p:extLst>
      <p:ext uri="{BB962C8B-B14F-4D97-AF65-F5344CB8AC3E}">
        <p14:creationId xmlns:p14="http://schemas.microsoft.com/office/powerpoint/2010/main" val="25377496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40996" y="404950"/>
            <a:ext cx="2925417"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r>
              <a:rPr lang="en-IN" sz="3600" dirty="0">
                <a:latin typeface="Arial Rounded MT Bold" panose="020F0704030504030204" pitchFamily="34" charset="0"/>
              </a:rPr>
              <a:t>Feature Selection</a:t>
            </a:r>
            <a:endParaRPr lang="en-IN" sz="3600" b="1" dirty="0">
              <a:latin typeface="Arial Rounded MT Bold" panose="020F0704030504030204" pitchFamily="34" charset="0"/>
            </a:endParaRPr>
          </a:p>
          <a:p>
            <a:pPr algn="ctr"/>
            <a:endParaRPr lang="en-IN" dirty="0"/>
          </a:p>
          <a:p>
            <a:pPr marL="342900" indent="-342900">
              <a:buFont typeface="Arial" panose="020B0604020202020204" pitchFamily="34" charset="0"/>
              <a:buChar char="•"/>
            </a:pPr>
            <a:r>
              <a:rPr lang="en-US" sz="1600" dirty="0">
                <a:latin typeface="Arial Rounded MT Bold" panose="020F0704030504030204" pitchFamily="34" charset="0"/>
              </a:rPr>
              <a:t>Feature engineering filters variables for model building. </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dirty="0">
                <a:latin typeface="Arial Rounded MT Bold" panose="020F0704030504030204" pitchFamily="34" charset="0"/>
              </a:rPr>
              <a:t>Prepares the data for modeling.</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dirty="0">
                <a:latin typeface="Arial Rounded MT Bold" panose="020F0704030504030204" pitchFamily="34" charset="0"/>
              </a:rPr>
              <a:t>Builds a classification model, and examines the importance of features in predicting the target variable.</a:t>
            </a:r>
          </a:p>
          <a:p>
            <a:pPr marL="342900" indent="-342900">
              <a:buFont typeface="Arial" panose="020B0604020202020204" pitchFamily="34" charset="0"/>
              <a:buChar char="•"/>
            </a:pPr>
            <a:endParaRPr lang="en-US" sz="1600" dirty="0">
              <a:latin typeface="Arial Rounded MT Bold" panose="020F0704030504030204" pitchFamily="34" charset="0"/>
            </a:endParaRPr>
          </a:p>
          <a:p>
            <a:pPr marL="342900" indent="-342900">
              <a:buFont typeface="Arial" panose="020B0604020202020204" pitchFamily="34" charset="0"/>
              <a:buChar char="•"/>
            </a:pPr>
            <a:r>
              <a:rPr lang="en-US" sz="1600" b="1" dirty="0"/>
              <a:t>Selecting only considered features.</a:t>
            </a:r>
            <a:r>
              <a:rPr lang="en-US" sz="1600" dirty="0"/>
              <a:t>​</a:t>
            </a:r>
          </a:p>
          <a:p>
            <a:endParaRPr lang="en-IN" dirty="0">
              <a:latin typeface="Arial Rounded MT Bold" panose="020F0704030504030204" pitchFamily="34" charset="0"/>
            </a:endParaRP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1A90C364-A0E1-FB8C-4779-C09A447D581B}"/>
                  </a:ext>
                </a:extLst>
              </p14:cNvPr>
              <p14:cNvContentPartPr/>
              <p14:nvPr/>
            </p14:nvContentPartPr>
            <p14:xfrm>
              <a:off x="7435841" y="1069567"/>
              <a:ext cx="360" cy="360"/>
            </p14:xfrm>
          </p:contentPart>
        </mc:Choice>
        <mc:Fallback xmlns="">
          <p:pic>
            <p:nvPicPr>
              <p:cNvPr id="11" name="Ink 10">
                <a:extLst>
                  <a:ext uri="{FF2B5EF4-FFF2-40B4-BE49-F238E27FC236}">
                    <a16:creationId xmlns:a16="http://schemas.microsoft.com/office/drawing/2014/main" id="{1A90C364-A0E1-FB8C-4779-C09A447D581B}"/>
                  </a:ext>
                </a:extLst>
              </p:cNvPr>
              <p:cNvPicPr/>
              <p:nvPr/>
            </p:nvPicPr>
            <p:blipFill>
              <a:blip r:embed="rId3"/>
              <a:stretch>
                <a:fillRect/>
              </a:stretch>
            </p:blipFill>
            <p:spPr>
              <a:xfrm>
                <a:off x="7429721" y="106344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2467E2C2-E7E7-C816-B0CB-AB9BB3DD6E29}"/>
                  </a:ext>
                </a:extLst>
              </p14:cNvPr>
              <p14:cNvContentPartPr/>
              <p14:nvPr/>
            </p14:nvContentPartPr>
            <p14:xfrm>
              <a:off x="5624321" y="2536207"/>
              <a:ext cx="360" cy="360"/>
            </p14:xfrm>
          </p:contentPart>
        </mc:Choice>
        <mc:Fallback xmlns="">
          <p:pic>
            <p:nvPicPr>
              <p:cNvPr id="20" name="Ink 19">
                <a:extLst>
                  <a:ext uri="{FF2B5EF4-FFF2-40B4-BE49-F238E27FC236}">
                    <a16:creationId xmlns:a16="http://schemas.microsoft.com/office/drawing/2014/main" id="{2467E2C2-E7E7-C816-B0CB-AB9BB3DD6E29}"/>
                  </a:ext>
                </a:extLst>
              </p:cNvPr>
              <p:cNvPicPr/>
              <p:nvPr/>
            </p:nvPicPr>
            <p:blipFill>
              <a:blip r:embed="rId3"/>
              <a:stretch>
                <a:fillRect/>
              </a:stretch>
            </p:blipFill>
            <p:spPr>
              <a:xfrm>
                <a:off x="5618201" y="2530087"/>
                <a:ext cx="12600" cy="12600"/>
              </a:xfrm>
              <a:prstGeom prst="rect">
                <a:avLst/>
              </a:prstGeom>
            </p:spPr>
          </p:pic>
        </mc:Fallback>
      </mc:AlternateContent>
      <p:grpSp>
        <p:nvGrpSpPr>
          <p:cNvPr id="25" name="Group 24">
            <a:extLst>
              <a:ext uri="{FF2B5EF4-FFF2-40B4-BE49-F238E27FC236}">
                <a16:creationId xmlns:a16="http://schemas.microsoft.com/office/drawing/2014/main" id="{2A23116F-FCE8-608C-B61E-D253A115A550}"/>
              </a:ext>
            </a:extLst>
          </p:cNvPr>
          <p:cNvGrpSpPr/>
          <p:nvPr/>
        </p:nvGrpSpPr>
        <p:grpSpPr>
          <a:xfrm>
            <a:off x="5382401" y="2587687"/>
            <a:ext cx="360" cy="360"/>
            <a:chOff x="5382401" y="2587687"/>
            <a:chExt cx="360" cy="360"/>
          </a:xfrm>
        </p:grpSpPr>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CC561A0E-9A7D-FCBB-947A-C9ADC89BEAED}"/>
                    </a:ext>
                  </a:extLst>
                </p14:cNvPr>
                <p14:cNvContentPartPr/>
                <p14:nvPr/>
              </p14:nvContentPartPr>
              <p14:xfrm>
                <a:off x="5382401" y="2587687"/>
                <a:ext cx="360" cy="360"/>
              </p14:xfrm>
            </p:contentPart>
          </mc:Choice>
          <mc:Fallback xmlns="">
            <p:pic>
              <p:nvPicPr>
                <p:cNvPr id="21" name="Ink 20">
                  <a:extLst>
                    <a:ext uri="{FF2B5EF4-FFF2-40B4-BE49-F238E27FC236}">
                      <a16:creationId xmlns:a16="http://schemas.microsoft.com/office/drawing/2014/main" id="{CC561A0E-9A7D-FCBB-947A-C9ADC89BEAED}"/>
                    </a:ext>
                  </a:extLst>
                </p:cNvPr>
                <p:cNvPicPr/>
                <p:nvPr/>
              </p:nvPicPr>
              <p:blipFill>
                <a:blip r:embed="rId3"/>
                <a:stretch>
                  <a:fillRect/>
                </a:stretch>
              </p:blipFill>
              <p:spPr>
                <a:xfrm>
                  <a:off x="5376281" y="25815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E5BCC9E-4DC3-0848-C6AF-07D55FEA9408}"/>
                    </a:ext>
                  </a:extLst>
                </p14:cNvPr>
                <p14:cNvContentPartPr/>
                <p14:nvPr/>
              </p14:nvContentPartPr>
              <p14:xfrm>
                <a:off x="5382401" y="2587687"/>
                <a:ext cx="360" cy="360"/>
              </p14:xfrm>
            </p:contentPart>
          </mc:Choice>
          <mc:Fallback xmlns="">
            <p:pic>
              <p:nvPicPr>
                <p:cNvPr id="22" name="Ink 21">
                  <a:extLst>
                    <a:ext uri="{FF2B5EF4-FFF2-40B4-BE49-F238E27FC236}">
                      <a16:creationId xmlns:a16="http://schemas.microsoft.com/office/drawing/2014/main" id="{3E5BCC9E-4DC3-0848-C6AF-07D55FEA9408}"/>
                    </a:ext>
                  </a:extLst>
                </p:cNvPr>
                <p:cNvPicPr/>
                <p:nvPr/>
              </p:nvPicPr>
              <p:blipFill>
                <a:blip r:embed="rId3"/>
                <a:stretch>
                  <a:fillRect/>
                </a:stretch>
              </p:blipFill>
              <p:spPr>
                <a:xfrm>
                  <a:off x="5376281" y="258156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5BFAC83-C5A1-25D6-41E0-42EB03579248}"/>
                    </a:ext>
                  </a:extLst>
                </p14:cNvPr>
                <p14:cNvContentPartPr/>
                <p14:nvPr/>
              </p14:nvContentPartPr>
              <p14:xfrm>
                <a:off x="5382401" y="2587687"/>
                <a:ext cx="360" cy="360"/>
              </p14:xfrm>
            </p:contentPart>
          </mc:Choice>
          <mc:Fallback xmlns="">
            <p:pic>
              <p:nvPicPr>
                <p:cNvPr id="24" name="Ink 23">
                  <a:extLst>
                    <a:ext uri="{FF2B5EF4-FFF2-40B4-BE49-F238E27FC236}">
                      <a16:creationId xmlns:a16="http://schemas.microsoft.com/office/drawing/2014/main" id="{D5BFAC83-C5A1-25D6-41E0-42EB03579248}"/>
                    </a:ext>
                  </a:extLst>
                </p:cNvPr>
                <p:cNvPicPr/>
                <p:nvPr/>
              </p:nvPicPr>
              <p:blipFill>
                <a:blip r:embed="rId3"/>
                <a:stretch>
                  <a:fillRect/>
                </a:stretch>
              </p:blipFill>
              <p:spPr>
                <a:xfrm>
                  <a:off x="5376281" y="2581567"/>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AC8B8A8C-32D6-7611-5ADF-4E494616A79C}"/>
                  </a:ext>
                </a:extLst>
              </p14:cNvPr>
              <p14:cNvContentPartPr/>
              <p14:nvPr/>
            </p14:nvContentPartPr>
            <p14:xfrm>
              <a:off x="5865521" y="2795047"/>
              <a:ext cx="360" cy="360"/>
            </p14:xfrm>
          </p:contentPart>
        </mc:Choice>
        <mc:Fallback xmlns="">
          <p:pic>
            <p:nvPicPr>
              <p:cNvPr id="26" name="Ink 25">
                <a:extLst>
                  <a:ext uri="{FF2B5EF4-FFF2-40B4-BE49-F238E27FC236}">
                    <a16:creationId xmlns:a16="http://schemas.microsoft.com/office/drawing/2014/main" id="{AC8B8A8C-32D6-7611-5ADF-4E494616A79C}"/>
                  </a:ext>
                </a:extLst>
              </p:cNvPr>
              <p:cNvPicPr/>
              <p:nvPr/>
            </p:nvPicPr>
            <p:blipFill>
              <a:blip r:embed="rId3"/>
              <a:stretch>
                <a:fillRect/>
              </a:stretch>
            </p:blipFill>
            <p:spPr>
              <a:xfrm>
                <a:off x="5859401" y="27889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00A70F20-AF33-2987-D3E9-AEF3087FFA7A}"/>
                  </a:ext>
                </a:extLst>
              </p14:cNvPr>
              <p14:cNvContentPartPr/>
              <p14:nvPr/>
            </p14:nvContentPartPr>
            <p14:xfrm>
              <a:off x="10161401" y="2622247"/>
              <a:ext cx="360" cy="360"/>
            </p14:xfrm>
          </p:contentPart>
        </mc:Choice>
        <mc:Fallback xmlns="">
          <p:pic>
            <p:nvPicPr>
              <p:cNvPr id="27" name="Ink 26">
                <a:extLst>
                  <a:ext uri="{FF2B5EF4-FFF2-40B4-BE49-F238E27FC236}">
                    <a16:creationId xmlns:a16="http://schemas.microsoft.com/office/drawing/2014/main" id="{00A70F20-AF33-2987-D3E9-AEF3087FFA7A}"/>
                  </a:ext>
                </a:extLst>
              </p:cNvPr>
              <p:cNvPicPr/>
              <p:nvPr/>
            </p:nvPicPr>
            <p:blipFill>
              <a:blip r:embed="rId3"/>
              <a:stretch>
                <a:fillRect/>
              </a:stretch>
            </p:blipFill>
            <p:spPr>
              <a:xfrm>
                <a:off x="10155281" y="2616127"/>
                <a:ext cx="12600" cy="12600"/>
              </a:xfrm>
              <a:prstGeom prst="rect">
                <a:avLst/>
              </a:prstGeom>
            </p:spPr>
          </p:pic>
        </mc:Fallback>
      </mc:AlternateContent>
      <p:grpSp>
        <p:nvGrpSpPr>
          <p:cNvPr id="32" name="Group 31">
            <a:extLst>
              <a:ext uri="{FF2B5EF4-FFF2-40B4-BE49-F238E27FC236}">
                <a16:creationId xmlns:a16="http://schemas.microsoft.com/office/drawing/2014/main" id="{913EC04D-F8BC-8752-1555-AD05A0FC3B95}"/>
              </a:ext>
            </a:extLst>
          </p:cNvPr>
          <p:cNvGrpSpPr/>
          <p:nvPr/>
        </p:nvGrpSpPr>
        <p:grpSpPr>
          <a:xfrm>
            <a:off x="5538281" y="2674447"/>
            <a:ext cx="360" cy="360"/>
            <a:chOff x="5538281" y="2674447"/>
            <a:chExt cx="360" cy="360"/>
          </a:xfrm>
        </p:grpSpPr>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F1BA6C2A-C735-E4B3-B12D-3926E2CCD260}"/>
                    </a:ext>
                  </a:extLst>
                </p14:cNvPr>
                <p14:cNvContentPartPr/>
                <p14:nvPr/>
              </p14:nvContentPartPr>
              <p14:xfrm>
                <a:off x="5538281" y="2674447"/>
                <a:ext cx="360" cy="360"/>
              </p14:xfrm>
            </p:contentPart>
          </mc:Choice>
          <mc:Fallback xmlns="">
            <p:pic>
              <p:nvPicPr>
                <p:cNvPr id="28" name="Ink 27">
                  <a:extLst>
                    <a:ext uri="{FF2B5EF4-FFF2-40B4-BE49-F238E27FC236}">
                      <a16:creationId xmlns:a16="http://schemas.microsoft.com/office/drawing/2014/main" id="{F1BA6C2A-C735-E4B3-B12D-3926E2CCD260}"/>
                    </a:ext>
                  </a:extLst>
                </p:cNvPr>
                <p:cNvPicPr/>
                <p:nvPr/>
              </p:nvPicPr>
              <p:blipFill>
                <a:blip r:embed="rId3"/>
                <a:stretch>
                  <a:fillRect/>
                </a:stretch>
              </p:blipFill>
              <p:spPr>
                <a:xfrm>
                  <a:off x="5532161" y="26683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55B0AEDF-CA14-ACCC-3634-1FEC95302574}"/>
                    </a:ext>
                  </a:extLst>
                </p14:cNvPr>
                <p14:cNvContentPartPr/>
                <p14:nvPr/>
              </p14:nvContentPartPr>
              <p14:xfrm>
                <a:off x="5538281" y="2674447"/>
                <a:ext cx="360" cy="360"/>
              </p14:xfrm>
            </p:contentPart>
          </mc:Choice>
          <mc:Fallback xmlns="">
            <p:pic>
              <p:nvPicPr>
                <p:cNvPr id="29" name="Ink 28">
                  <a:extLst>
                    <a:ext uri="{FF2B5EF4-FFF2-40B4-BE49-F238E27FC236}">
                      <a16:creationId xmlns:a16="http://schemas.microsoft.com/office/drawing/2014/main" id="{55B0AEDF-CA14-ACCC-3634-1FEC95302574}"/>
                    </a:ext>
                  </a:extLst>
                </p:cNvPr>
                <p:cNvPicPr/>
                <p:nvPr/>
              </p:nvPicPr>
              <p:blipFill>
                <a:blip r:embed="rId3"/>
                <a:stretch>
                  <a:fillRect/>
                </a:stretch>
              </p:blipFill>
              <p:spPr>
                <a:xfrm>
                  <a:off x="5532161" y="266832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4D2C384D-7F05-11A4-D186-7CA6129613C2}"/>
                    </a:ext>
                  </a:extLst>
                </p14:cNvPr>
                <p14:cNvContentPartPr/>
                <p14:nvPr/>
              </p14:nvContentPartPr>
              <p14:xfrm>
                <a:off x="5538281" y="2674447"/>
                <a:ext cx="360" cy="360"/>
              </p14:xfrm>
            </p:contentPart>
          </mc:Choice>
          <mc:Fallback xmlns="">
            <p:pic>
              <p:nvPicPr>
                <p:cNvPr id="31" name="Ink 30">
                  <a:extLst>
                    <a:ext uri="{FF2B5EF4-FFF2-40B4-BE49-F238E27FC236}">
                      <a16:creationId xmlns:a16="http://schemas.microsoft.com/office/drawing/2014/main" id="{4D2C384D-7F05-11A4-D186-7CA6129613C2}"/>
                    </a:ext>
                  </a:extLst>
                </p:cNvPr>
                <p:cNvPicPr/>
                <p:nvPr/>
              </p:nvPicPr>
              <p:blipFill>
                <a:blip r:embed="rId3"/>
                <a:stretch>
                  <a:fillRect/>
                </a:stretch>
              </p:blipFill>
              <p:spPr>
                <a:xfrm>
                  <a:off x="5532161" y="2668327"/>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2D70567-FA2D-D8A1-C36D-AAFCE099D943}"/>
                  </a:ext>
                </a:extLst>
              </p14:cNvPr>
              <p14:cNvContentPartPr/>
              <p14:nvPr/>
            </p14:nvContentPartPr>
            <p14:xfrm>
              <a:off x="5900081" y="2260087"/>
              <a:ext cx="360" cy="360"/>
            </p14:xfrm>
          </p:contentPart>
        </mc:Choice>
        <mc:Fallback xmlns="">
          <p:pic>
            <p:nvPicPr>
              <p:cNvPr id="33" name="Ink 32">
                <a:extLst>
                  <a:ext uri="{FF2B5EF4-FFF2-40B4-BE49-F238E27FC236}">
                    <a16:creationId xmlns:a16="http://schemas.microsoft.com/office/drawing/2014/main" id="{22D70567-FA2D-D8A1-C36D-AAFCE099D943}"/>
                  </a:ext>
                </a:extLst>
              </p:cNvPr>
              <p:cNvPicPr/>
              <p:nvPr/>
            </p:nvPicPr>
            <p:blipFill>
              <a:blip r:embed="rId3"/>
              <a:stretch>
                <a:fillRect/>
              </a:stretch>
            </p:blipFill>
            <p:spPr>
              <a:xfrm>
                <a:off x="5893961" y="2253967"/>
                <a:ext cx="12600" cy="12600"/>
              </a:xfrm>
              <a:prstGeom prst="rect">
                <a:avLst/>
              </a:prstGeom>
            </p:spPr>
          </p:pic>
        </mc:Fallback>
      </mc:AlternateContent>
      <p:pic>
        <p:nvPicPr>
          <p:cNvPr id="4" name="Picture 3">
            <a:extLst>
              <a:ext uri="{FF2B5EF4-FFF2-40B4-BE49-F238E27FC236}">
                <a16:creationId xmlns:a16="http://schemas.microsoft.com/office/drawing/2014/main" id="{6FB172D6-7300-FA6A-5EC1-72A7342ABA9D}"/>
              </a:ext>
            </a:extLst>
          </p:cNvPr>
          <p:cNvPicPr>
            <a:picLocks noChangeAspect="1"/>
          </p:cNvPicPr>
          <p:nvPr/>
        </p:nvPicPr>
        <p:blipFill>
          <a:blip r:embed="rId14"/>
          <a:stretch>
            <a:fillRect/>
          </a:stretch>
        </p:blipFill>
        <p:spPr>
          <a:xfrm>
            <a:off x="3427281" y="113164"/>
            <a:ext cx="8449759" cy="3949788"/>
          </a:xfrm>
          <a:prstGeom prst="rect">
            <a:avLst/>
          </a:prstGeom>
        </p:spPr>
      </p:pic>
      <p:pic>
        <p:nvPicPr>
          <p:cNvPr id="6" name="Picture 5">
            <a:extLst>
              <a:ext uri="{FF2B5EF4-FFF2-40B4-BE49-F238E27FC236}">
                <a16:creationId xmlns:a16="http://schemas.microsoft.com/office/drawing/2014/main" id="{92AA289E-A498-A0E0-A496-855551AD6985}"/>
              </a:ext>
            </a:extLst>
          </p:cNvPr>
          <p:cNvPicPr>
            <a:picLocks noChangeAspect="1"/>
          </p:cNvPicPr>
          <p:nvPr/>
        </p:nvPicPr>
        <p:blipFill>
          <a:blip r:embed="rId15"/>
          <a:stretch>
            <a:fillRect/>
          </a:stretch>
        </p:blipFill>
        <p:spPr>
          <a:xfrm>
            <a:off x="3427281" y="4196080"/>
            <a:ext cx="8449759" cy="2548756"/>
          </a:xfrm>
          <a:prstGeom prst="rect">
            <a:avLst/>
          </a:prstGeom>
        </p:spPr>
      </p:pic>
    </p:spTree>
    <p:extLst>
      <p:ext uri="{BB962C8B-B14F-4D97-AF65-F5344CB8AC3E}">
        <p14:creationId xmlns:p14="http://schemas.microsoft.com/office/powerpoint/2010/main" val="177404895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8162" y="909214"/>
            <a:ext cx="3320572" cy="49859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3600" dirty="0">
              <a:latin typeface="Arial Rounded MT Bold" panose="020F0704030504030204" pitchFamily="34" charset="0"/>
            </a:endParaRPr>
          </a:p>
          <a:p>
            <a:r>
              <a:rPr lang="en-IN" sz="3600" dirty="0">
                <a:latin typeface="Arial Rounded MT Bold" panose="020F0704030504030204" pitchFamily="34" charset="0"/>
              </a:rPr>
              <a:t>LOCAL REGRESSION</a:t>
            </a:r>
          </a:p>
          <a:p>
            <a:endParaRPr lang="en-IN" dirty="0">
              <a:latin typeface="Arial Rounded MT Bold" panose="020F0704030504030204" pitchFamily="34" charset="0"/>
            </a:endParaRPr>
          </a:p>
          <a:p>
            <a:endParaRPr lang="en-IN" dirty="0">
              <a:latin typeface="Arial Rounded MT Bold" panose="020F0704030504030204" pitchFamily="34" charset="0"/>
            </a:endParaRPr>
          </a:p>
          <a:p>
            <a:pPr marL="285750" indent="-285750">
              <a:buFont typeface="Arial" panose="020B0604020202020204" pitchFamily="34" charset="0"/>
              <a:buChar char="•"/>
            </a:pPr>
            <a:endParaRPr lang="en-US" dirty="0">
              <a:latin typeface="Arial Rounded MT Bold" panose="020F0704030504030204" pitchFamily="34" charset="0"/>
            </a:endParaRPr>
          </a:p>
          <a:p>
            <a:endParaRPr lang="en-IN" dirty="0"/>
          </a:p>
          <a:p>
            <a:pPr algn="ctr"/>
            <a:endParaRPr lang="en-IN" dirty="0"/>
          </a:p>
          <a:p>
            <a:pPr algn="ctr"/>
            <a:endParaRPr lang="en-IN" dirty="0"/>
          </a:p>
          <a:p>
            <a:pPr algn="ctr"/>
            <a:endParaRPr lang="en-IN" dirty="0"/>
          </a:p>
          <a:p>
            <a:pPr algn="ctr"/>
            <a:endParaRPr lang="en-IN" dirty="0"/>
          </a:p>
          <a:p>
            <a:pPr algn="ctr"/>
            <a:r>
              <a:rPr lang="en-IN" sz="2400" dirty="0">
                <a:latin typeface="Arial Rounded MT Bold" panose="020F0704030504030204" pitchFamily="34" charset="0"/>
              </a:rPr>
              <a:t>REGRESSION</a:t>
            </a:r>
          </a:p>
          <a:p>
            <a:pPr algn="ctr"/>
            <a:r>
              <a:rPr lang="en-IN" sz="2400" dirty="0">
                <a:latin typeface="Arial Rounded MT Bold" panose="020F0704030504030204" pitchFamily="34" charset="0"/>
              </a:rPr>
              <a:t>PROBLEM</a:t>
            </a:r>
          </a:p>
          <a:p>
            <a:pPr algn="ctr"/>
            <a:endParaRPr lang="en-IN" dirty="0"/>
          </a:p>
        </p:txBody>
      </p:sp>
      <p:pic>
        <p:nvPicPr>
          <p:cNvPr id="4" name="Picture 3">
            <a:extLst>
              <a:ext uri="{FF2B5EF4-FFF2-40B4-BE49-F238E27FC236}">
                <a16:creationId xmlns:a16="http://schemas.microsoft.com/office/drawing/2014/main" id="{F076236C-D4D0-647A-A08C-80EF83F3D8E1}"/>
              </a:ext>
            </a:extLst>
          </p:cNvPr>
          <p:cNvPicPr>
            <a:picLocks noChangeAspect="1"/>
          </p:cNvPicPr>
          <p:nvPr/>
        </p:nvPicPr>
        <p:blipFill>
          <a:blip r:embed="rId2"/>
          <a:srcRect/>
          <a:stretch/>
        </p:blipFill>
        <p:spPr>
          <a:xfrm>
            <a:off x="3837209" y="665824"/>
            <a:ext cx="8316749" cy="4502557"/>
          </a:xfrm>
          <a:prstGeom prst="rect">
            <a:avLst/>
          </a:prstGeom>
        </p:spPr>
      </p:pic>
      <p:sp>
        <p:nvSpPr>
          <p:cNvPr id="5" name="Rectangle 2">
            <a:extLst>
              <a:ext uri="{FF2B5EF4-FFF2-40B4-BE49-F238E27FC236}">
                <a16:creationId xmlns:a16="http://schemas.microsoft.com/office/drawing/2014/main" id="{955B52BD-E462-C52A-8B8A-FF5DAE276AB4}"/>
              </a:ext>
            </a:extLst>
          </p:cNvPr>
          <p:cNvSpPr>
            <a:spLocks noChangeArrowheads="1"/>
          </p:cNvSpPr>
          <p:nvPr/>
        </p:nvSpPr>
        <p:spPr bwMode="auto">
          <a:xfrm>
            <a:off x="400056" y="3059668"/>
            <a:ext cx="2820202"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"R-squared: 0.4364"</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descr="A close-up of a text&#10;&#10;Description automatically generated">
            <a:extLst>
              <a:ext uri="{FF2B5EF4-FFF2-40B4-BE49-F238E27FC236}">
                <a16:creationId xmlns:a16="http://schemas.microsoft.com/office/drawing/2014/main" id="{322D5347-8E53-4875-BC69-48AF92B3B49A}"/>
              </a:ext>
            </a:extLst>
          </p:cNvPr>
          <p:cNvPicPr>
            <a:picLocks noChangeAspect="1"/>
          </p:cNvPicPr>
          <p:nvPr/>
        </p:nvPicPr>
        <p:blipFill>
          <a:blip r:embed="rId3"/>
          <a:stretch>
            <a:fillRect/>
          </a:stretch>
        </p:blipFill>
        <p:spPr>
          <a:xfrm>
            <a:off x="4724476" y="5406733"/>
            <a:ext cx="6294627" cy="607590"/>
          </a:xfrm>
          <a:prstGeom prst="rect">
            <a:avLst/>
          </a:prstGeom>
        </p:spPr>
      </p:pic>
    </p:spTree>
    <p:extLst>
      <p:ext uri="{BB962C8B-B14F-4D97-AF65-F5344CB8AC3E}">
        <p14:creationId xmlns:p14="http://schemas.microsoft.com/office/powerpoint/2010/main" val="37018914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164776" y="1454000"/>
            <a:ext cx="3439885" cy="39703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3600" dirty="0">
              <a:latin typeface="Arial Rounded MT Bold" panose="020F0704030504030204" pitchFamily="34" charset="0"/>
            </a:endParaRPr>
          </a:p>
          <a:p>
            <a:pPr algn="ctr"/>
            <a:r>
              <a:rPr lang="en-IN" sz="3600" dirty="0">
                <a:latin typeface="Arial Rounded MT Bold" panose="020F0704030504030204" pitchFamily="34" charset="0"/>
              </a:rPr>
              <a:t>Bias-Variance </a:t>
            </a:r>
            <a:r>
              <a:rPr lang="en-IN" sz="3600" dirty="0" err="1">
                <a:latin typeface="Arial Rounded MT Bold" panose="020F0704030504030204" pitchFamily="34" charset="0"/>
              </a:rPr>
              <a:t>Tradeoff</a:t>
            </a:r>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a:p>
            <a:endParaRPr lang="en-IN" sz="36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963FFAE-4B3B-95A5-43EF-5F72D513CB53}"/>
              </a:ext>
            </a:extLst>
          </p:cNvPr>
          <p:cNvPicPr>
            <a:picLocks noChangeAspect="1"/>
          </p:cNvPicPr>
          <p:nvPr/>
        </p:nvPicPr>
        <p:blipFill>
          <a:blip r:embed="rId2"/>
          <a:srcRect/>
          <a:stretch/>
        </p:blipFill>
        <p:spPr>
          <a:xfrm>
            <a:off x="3830855" y="304800"/>
            <a:ext cx="8147785" cy="6268719"/>
          </a:xfrm>
          <a:prstGeom prst="rect">
            <a:avLst/>
          </a:prstGeom>
        </p:spPr>
      </p:pic>
      <p:pic>
        <p:nvPicPr>
          <p:cNvPr id="1026" name="Picture 2" descr="A mathematical equation with numbers and symbols&#10;&#10;Description automatically generated">
            <a:extLst>
              <a:ext uri="{FF2B5EF4-FFF2-40B4-BE49-F238E27FC236}">
                <a16:creationId xmlns:a16="http://schemas.microsoft.com/office/drawing/2014/main" id="{F46B3DE6-2870-0FD2-B169-4FD45B48A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77" y="3867218"/>
            <a:ext cx="2948590" cy="9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809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47193" y="517030"/>
            <a:ext cx="3270858" cy="369331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r>
              <a:rPr lang="en-IN" sz="3600" dirty="0">
                <a:latin typeface="Arial Rounded MT Bold" panose="020F0704030504030204" pitchFamily="34" charset="0"/>
              </a:rPr>
              <a:t>Decision Tree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5" name="Rectangle 1">
            <a:extLst>
              <a:ext uri="{FF2B5EF4-FFF2-40B4-BE49-F238E27FC236}">
                <a16:creationId xmlns:a16="http://schemas.microsoft.com/office/drawing/2014/main" id="{CE2EAFFB-0DBB-E2C3-C129-B3F8F54B4770}"/>
              </a:ext>
            </a:extLst>
          </p:cNvPr>
          <p:cNvSpPr>
            <a:spLocks noChangeArrowheads="1"/>
          </p:cNvSpPr>
          <p:nvPr/>
        </p:nvSpPr>
        <p:spPr bwMode="auto">
          <a:xfrm>
            <a:off x="530272" y="2663097"/>
            <a:ext cx="270469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Rounded MT Bold" panose="020F0704030504030204" pitchFamily="34" charset="0"/>
              </a:rPr>
              <a:t>"Accuracy: 47.58 %"</a:t>
            </a:r>
            <a:r>
              <a:rPr kumimoji="0" lang="en-US" altLang="en-US" sz="2800" b="0" i="0" u="none" strike="noStrike" cap="none" normalizeH="0" baseline="0" dirty="0">
                <a:ln>
                  <a:noFill/>
                </a:ln>
                <a:solidFill>
                  <a:schemeClr val="tx1"/>
                </a:solidFill>
                <a:effectLst/>
                <a:latin typeface="Arial Rounded MT Bold" panose="020F0704030504030204" pitchFamily="34" charset="0"/>
              </a:rPr>
              <a:t> </a:t>
            </a:r>
          </a:p>
        </p:txBody>
      </p:sp>
      <p:sp>
        <p:nvSpPr>
          <p:cNvPr id="3" name="TextBox 2">
            <a:extLst>
              <a:ext uri="{FF2B5EF4-FFF2-40B4-BE49-F238E27FC236}">
                <a16:creationId xmlns:a16="http://schemas.microsoft.com/office/drawing/2014/main" id="{CC011446-47F0-949F-D894-33EFB7F595F7}"/>
              </a:ext>
            </a:extLst>
          </p:cNvPr>
          <p:cNvSpPr txBox="1"/>
          <p:nvPr/>
        </p:nvSpPr>
        <p:spPr>
          <a:xfrm>
            <a:off x="247193" y="4494310"/>
            <a:ext cx="3270858" cy="178510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pPr algn="ctr"/>
            <a:r>
              <a:rPr lang="en-IN" sz="2800" dirty="0">
                <a:latin typeface="Arial Rounded MT Bold" panose="020F0704030504030204" pitchFamily="34" charset="0"/>
              </a:rPr>
              <a:t>CLASSIFICATION</a:t>
            </a:r>
          </a:p>
          <a:p>
            <a:pPr algn="ctr"/>
            <a:r>
              <a:rPr lang="en-IN" sz="2800" dirty="0">
                <a:latin typeface="Arial Rounded MT Bold" panose="020F0704030504030204" pitchFamily="34" charset="0"/>
              </a:rPr>
              <a:t>PROBLEM</a:t>
            </a:r>
            <a:endParaRPr lang="en-IN" sz="1400" dirty="0">
              <a:latin typeface="Arial Rounded MT Bold" panose="020F0704030504030204" pitchFamily="34" charset="0"/>
            </a:endParaRPr>
          </a:p>
          <a:p>
            <a:pPr algn="ctr"/>
            <a:endParaRPr lang="en-IN" dirty="0"/>
          </a:p>
        </p:txBody>
      </p:sp>
      <p:pic>
        <p:nvPicPr>
          <p:cNvPr id="9" name="Picture 8" descr="A diagram of a company&#10;&#10;Description automatically generated">
            <a:extLst>
              <a:ext uri="{FF2B5EF4-FFF2-40B4-BE49-F238E27FC236}">
                <a16:creationId xmlns:a16="http://schemas.microsoft.com/office/drawing/2014/main" id="{AFD4A41A-EEBC-327A-0F48-11805A1A1F6C}"/>
              </a:ext>
            </a:extLst>
          </p:cNvPr>
          <p:cNvPicPr>
            <a:picLocks noChangeAspect="1"/>
          </p:cNvPicPr>
          <p:nvPr/>
        </p:nvPicPr>
        <p:blipFill>
          <a:blip r:embed="rId2"/>
          <a:stretch>
            <a:fillRect/>
          </a:stretch>
        </p:blipFill>
        <p:spPr>
          <a:xfrm>
            <a:off x="3967439" y="317634"/>
            <a:ext cx="7977368" cy="6314171"/>
          </a:xfrm>
          <a:prstGeom prst="rect">
            <a:avLst/>
          </a:prstGeom>
        </p:spPr>
      </p:pic>
    </p:spTree>
    <p:extLst>
      <p:ext uri="{BB962C8B-B14F-4D97-AF65-F5344CB8AC3E}">
        <p14:creationId xmlns:p14="http://schemas.microsoft.com/office/powerpoint/2010/main" val="14620640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206537" y="579696"/>
            <a:ext cx="2854297" cy="587853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4000" dirty="0"/>
          </a:p>
          <a:p>
            <a:pPr algn="ctr"/>
            <a:r>
              <a:rPr lang="en-IN" sz="4800" dirty="0">
                <a:latin typeface="Arial Rounded MT Bold" panose="020F0704030504030204" pitchFamily="34" charset="0"/>
              </a:rPr>
              <a:t>Random Forest</a:t>
            </a:r>
          </a:p>
          <a:p>
            <a:pPr algn="ctr"/>
            <a:endParaRPr lang="en-IN" sz="4000" dirty="0">
              <a:latin typeface="Arial Rounded MT Bold" panose="020F0704030504030204" pitchFamily="34" charset="0"/>
            </a:endParaRPr>
          </a:p>
          <a:p>
            <a:pPr algn="ctr"/>
            <a:endParaRPr lang="en-IN" sz="4000" dirty="0">
              <a:latin typeface="Arial Rounded MT Bold" panose="020F0704030504030204" pitchFamily="34" charset="0"/>
            </a:endParaRPr>
          </a:p>
          <a:p>
            <a:pPr algn="ctr"/>
            <a:r>
              <a:rPr lang="en-IN" sz="4000" dirty="0">
                <a:latin typeface="Arial Rounded MT Bold" panose="020F0704030504030204" pitchFamily="34" charset="0"/>
              </a:rPr>
              <a:t>BAGGING:</a:t>
            </a:r>
          </a:p>
          <a:p>
            <a:pPr algn="ctr"/>
            <a:endParaRPr lang="en-IN" sz="4000" dirty="0">
              <a:latin typeface="Arial Rounded MT Bold" panose="020F0704030504030204" pitchFamily="34" charset="0"/>
            </a:endParaRPr>
          </a:p>
          <a:p>
            <a:pPr algn="ctr"/>
            <a:r>
              <a:rPr lang="en-IN" sz="2000" dirty="0">
                <a:latin typeface="Arial Rounded MT Bold" panose="020F0704030504030204" pitchFamily="34" charset="0"/>
              </a:rPr>
              <a:t>BOOTSTRAP</a:t>
            </a:r>
          </a:p>
          <a:p>
            <a:pPr algn="ctr"/>
            <a:r>
              <a:rPr lang="en-IN" sz="2000" dirty="0">
                <a:latin typeface="Arial Rounded MT Bold" panose="020F0704030504030204" pitchFamily="34" charset="0"/>
              </a:rPr>
              <a:t>AGGREGATE</a:t>
            </a:r>
          </a:p>
          <a:p>
            <a:pPr algn="ctr"/>
            <a:endParaRPr lang="en-IN" sz="4000" dirty="0"/>
          </a:p>
        </p:txBody>
      </p:sp>
      <p:pic>
        <p:nvPicPr>
          <p:cNvPr id="4" name="Picture 3">
            <a:extLst>
              <a:ext uri="{FF2B5EF4-FFF2-40B4-BE49-F238E27FC236}">
                <a16:creationId xmlns:a16="http://schemas.microsoft.com/office/drawing/2014/main" id="{BFB3DE8D-7D4B-F8C6-435B-4A5FF2CFFCA5}"/>
              </a:ext>
            </a:extLst>
          </p:cNvPr>
          <p:cNvPicPr>
            <a:picLocks noChangeAspect="1"/>
          </p:cNvPicPr>
          <p:nvPr/>
        </p:nvPicPr>
        <p:blipFill rotWithShape="1">
          <a:blip r:embed="rId2"/>
          <a:srcRect b="47820"/>
          <a:stretch/>
        </p:blipFill>
        <p:spPr>
          <a:xfrm>
            <a:off x="7884849" y="4456497"/>
            <a:ext cx="4100613" cy="2252311"/>
          </a:xfrm>
          <a:prstGeom prst="rect">
            <a:avLst/>
          </a:prstGeom>
        </p:spPr>
      </p:pic>
      <p:pic>
        <p:nvPicPr>
          <p:cNvPr id="5" name="Picture 4" descr="A diagram of a mathematical equation&#10;&#10;Description automatically generated">
            <a:extLst>
              <a:ext uri="{FF2B5EF4-FFF2-40B4-BE49-F238E27FC236}">
                <a16:creationId xmlns:a16="http://schemas.microsoft.com/office/drawing/2014/main" id="{2363DE86-4BDD-C974-C1B9-987A6A5B452B}"/>
              </a:ext>
            </a:extLst>
          </p:cNvPr>
          <p:cNvPicPr>
            <a:picLocks noChangeAspect="1"/>
          </p:cNvPicPr>
          <p:nvPr/>
        </p:nvPicPr>
        <p:blipFill>
          <a:blip r:embed="rId3"/>
          <a:stretch>
            <a:fillRect/>
          </a:stretch>
        </p:blipFill>
        <p:spPr>
          <a:xfrm>
            <a:off x="3366505" y="219413"/>
            <a:ext cx="8618957" cy="4160082"/>
          </a:xfrm>
          <a:prstGeom prst="rect">
            <a:avLst/>
          </a:prstGeom>
        </p:spPr>
      </p:pic>
      <p:pic>
        <p:nvPicPr>
          <p:cNvPr id="7" name="Picture 6" descr="A computer screen shot of a program&#10;&#10;Description automatically generated">
            <a:extLst>
              <a:ext uri="{FF2B5EF4-FFF2-40B4-BE49-F238E27FC236}">
                <a16:creationId xmlns:a16="http://schemas.microsoft.com/office/drawing/2014/main" id="{ED928850-5A7C-8845-782F-512696AE3EAC}"/>
              </a:ext>
            </a:extLst>
          </p:cNvPr>
          <p:cNvPicPr>
            <a:picLocks noChangeAspect="1"/>
          </p:cNvPicPr>
          <p:nvPr/>
        </p:nvPicPr>
        <p:blipFill>
          <a:blip r:embed="rId4"/>
          <a:stretch>
            <a:fillRect/>
          </a:stretch>
        </p:blipFill>
        <p:spPr>
          <a:xfrm>
            <a:off x="3391217" y="4456497"/>
            <a:ext cx="4318619" cy="2252311"/>
          </a:xfrm>
          <a:prstGeom prst="rect">
            <a:avLst/>
          </a:prstGeom>
        </p:spPr>
      </p:pic>
    </p:spTree>
    <p:extLst>
      <p:ext uri="{BB962C8B-B14F-4D97-AF65-F5344CB8AC3E}">
        <p14:creationId xmlns:p14="http://schemas.microsoft.com/office/powerpoint/2010/main" val="5190141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73E878-256E-54EC-DFEE-9A5F93296613}"/>
              </a:ext>
            </a:extLst>
          </p:cNvPr>
          <p:cNvSpPr txBox="1"/>
          <p:nvPr/>
        </p:nvSpPr>
        <p:spPr>
          <a:xfrm>
            <a:off x="83419" y="1969254"/>
            <a:ext cx="2698282" cy="31700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sz="4000" dirty="0"/>
          </a:p>
          <a:p>
            <a:pPr algn="ctr"/>
            <a:r>
              <a:rPr lang="en-IN" sz="4000" dirty="0">
                <a:latin typeface="Arial Rounded MT Bold" panose="020F0704030504030204" pitchFamily="34" charset="0"/>
              </a:rPr>
              <a:t>Random Forest</a:t>
            </a:r>
          </a:p>
          <a:p>
            <a:endParaRPr lang="en-IN" sz="4000" dirty="0"/>
          </a:p>
          <a:p>
            <a:endParaRPr lang="en-IN" sz="4000" dirty="0"/>
          </a:p>
        </p:txBody>
      </p:sp>
      <p:pic>
        <p:nvPicPr>
          <p:cNvPr id="3" name="Picture 2">
            <a:extLst>
              <a:ext uri="{FF2B5EF4-FFF2-40B4-BE49-F238E27FC236}">
                <a16:creationId xmlns:a16="http://schemas.microsoft.com/office/drawing/2014/main" id="{59A23866-28AC-D2D1-BE24-60A21A14B29A}"/>
              </a:ext>
            </a:extLst>
          </p:cNvPr>
          <p:cNvPicPr>
            <a:picLocks noChangeAspect="1"/>
          </p:cNvPicPr>
          <p:nvPr/>
        </p:nvPicPr>
        <p:blipFill>
          <a:blip r:embed="rId2"/>
          <a:srcRect/>
          <a:stretch/>
        </p:blipFill>
        <p:spPr>
          <a:xfrm>
            <a:off x="2964581" y="154003"/>
            <a:ext cx="9057373" cy="3696102"/>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849B74A7-50B2-3EF3-D053-B385806E0876}"/>
              </a:ext>
            </a:extLst>
          </p:cNvPr>
          <p:cNvPicPr>
            <a:picLocks noChangeAspect="1"/>
          </p:cNvPicPr>
          <p:nvPr/>
        </p:nvPicPr>
        <p:blipFill>
          <a:blip r:embed="rId3"/>
          <a:stretch>
            <a:fillRect/>
          </a:stretch>
        </p:blipFill>
        <p:spPr>
          <a:xfrm>
            <a:off x="2964581" y="3955021"/>
            <a:ext cx="9057373" cy="274897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6E619F74-39D7-4941-FBDC-1CBCC36A5124}"/>
              </a:ext>
            </a:extLst>
          </p:cNvPr>
          <p:cNvPicPr>
            <a:picLocks noChangeAspect="1"/>
          </p:cNvPicPr>
          <p:nvPr/>
        </p:nvPicPr>
        <p:blipFill rotWithShape="1">
          <a:blip r:embed="rId4"/>
          <a:srcRect t="19214" b="26637"/>
          <a:stretch/>
        </p:blipFill>
        <p:spPr>
          <a:xfrm>
            <a:off x="8209304" y="3056927"/>
            <a:ext cx="1630821" cy="275209"/>
          </a:xfrm>
          <a:prstGeom prst="rect">
            <a:avLst/>
          </a:prstGeom>
        </p:spPr>
      </p:pic>
      <p:pic>
        <p:nvPicPr>
          <p:cNvPr id="12" name="Picture 11">
            <a:extLst>
              <a:ext uri="{FF2B5EF4-FFF2-40B4-BE49-F238E27FC236}">
                <a16:creationId xmlns:a16="http://schemas.microsoft.com/office/drawing/2014/main" id="{A7CCB7FD-2C35-8A3A-7E6A-8E5F73541293}"/>
              </a:ext>
            </a:extLst>
          </p:cNvPr>
          <p:cNvPicPr>
            <a:picLocks noChangeAspect="1"/>
          </p:cNvPicPr>
          <p:nvPr/>
        </p:nvPicPr>
        <p:blipFill>
          <a:blip r:embed="rId5"/>
          <a:stretch>
            <a:fillRect/>
          </a:stretch>
        </p:blipFill>
        <p:spPr>
          <a:xfrm>
            <a:off x="8250655" y="2263344"/>
            <a:ext cx="1226926" cy="281964"/>
          </a:xfrm>
          <a:prstGeom prst="rect">
            <a:avLst/>
          </a:prstGeom>
        </p:spPr>
      </p:pic>
      <p:pic>
        <p:nvPicPr>
          <p:cNvPr id="14" name="Picture 13">
            <a:extLst>
              <a:ext uri="{FF2B5EF4-FFF2-40B4-BE49-F238E27FC236}">
                <a16:creationId xmlns:a16="http://schemas.microsoft.com/office/drawing/2014/main" id="{0CFDF87C-536A-0760-B2D0-65185F599256}"/>
              </a:ext>
            </a:extLst>
          </p:cNvPr>
          <p:cNvPicPr>
            <a:picLocks noChangeAspect="1"/>
          </p:cNvPicPr>
          <p:nvPr/>
        </p:nvPicPr>
        <p:blipFill>
          <a:blip r:embed="rId6"/>
          <a:stretch>
            <a:fillRect/>
          </a:stretch>
        </p:blipFill>
        <p:spPr>
          <a:xfrm>
            <a:off x="8250655" y="2643114"/>
            <a:ext cx="1066892" cy="266723"/>
          </a:xfrm>
          <a:prstGeom prst="rect">
            <a:avLst/>
          </a:prstGeom>
        </p:spPr>
      </p:pic>
      <p:pic>
        <p:nvPicPr>
          <p:cNvPr id="16" name="Picture 15">
            <a:extLst>
              <a:ext uri="{FF2B5EF4-FFF2-40B4-BE49-F238E27FC236}">
                <a16:creationId xmlns:a16="http://schemas.microsoft.com/office/drawing/2014/main" id="{1DB0C60C-0673-ABC8-1672-F4A8A10D687E}"/>
              </a:ext>
            </a:extLst>
          </p:cNvPr>
          <p:cNvPicPr>
            <a:picLocks noChangeAspect="1"/>
          </p:cNvPicPr>
          <p:nvPr/>
        </p:nvPicPr>
        <p:blipFill rotWithShape="1">
          <a:blip r:embed="rId7"/>
          <a:srcRect t="27083"/>
          <a:stretch/>
        </p:blipFill>
        <p:spPr>
          <a:xfrm>
            <a:off x="8250655" y="1927584"/>
            <a:ext cx="1548120" cy="235584"/>
          </a:xfrm>
          <a:prstGeom prst="rect">
            <a:avLst/>
          </a:prstGeom>
        </p:spPr>
      </p:pic>
    </p:spTree>
    <p:extLst>
      <p:ext uri="{BB962C8B-B14F-4D97-AF65-F5344CB8AC3E}">
        <p14:creationId xmlns:p14="http://schemas.microsoft.com/office/powerpoint/2010/main" val="41839699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D276B-74B3-1128-262B-A8911B25D2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3840" y="274320"/>
            <a:ext cx="8331200" cy="6347246"/>
          </a:xfrm>
          <a:prstGeom prst="rect">
            <a:avLst/>
          </a:prstGeom>
        </p:spPr>
      </p:pic>
      <p:pic>
        <p:nvPicPr>
          <p:cNvPr id="3" name="Picture 2">
            <a:extLst>
              <a:ext uri="{FF2B5EF4-FFF2-40B4-BE49-F238E27FC236}">
                <a16:creationId xmlns:a16="http://schemas.microsoft.com/office/drawing/2014/main" id="{B253ADF6-476A-F087-B135-36CB789CFE04}"/>
              </a:ext>
            </a:extLst>
          </p:cNvPr>
          <p:cNvPicPr>
            <a:picLocks noChangeAspect="1"/>
          </p:cNvPicPr>
          <p:nvPr/>
        </p:nvPicPr>
        <p:blipFill>
          <a:blip r:embed="rId4"/>
          <a:stretch>
            <a:fillRect/>
          </a:stretch>
        </p:blipFill>
        <p:spPr>
          <a:xfrm>
            <a:off x="8341360" y="274320"/>
            <a:ext cx="3484880" cy="6385560"/>
          </a:xfrm>
          <a:prstGeom prst="rect">
            <a:avLst/>
          </a:prstGeom>
        </p:spPr>
      </p:pic>
    </p:spTree>
    <p:extLst>
      <p:ext uri="{BB962C8B-B14F-4D97-AF65-F5344CB8AC3E}">
        <p14:creationId xmlns:p14="http://schemas.microsoft.com/office/powerpoint/2010/main" val="24038657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ess knights head to head">
            <a:extLst>
              <a:ext uri="{FF2B5EF4-FFF2-40B4-BE49-F238E27FC236}">
                <a16:creationId xmlns:a16="http://schemas.microsoft.com/office/drawing/2014/main" id="{D4AECBAF-C679-076F-C6BE-B0311DB1A36E}"/>
              </a:ext>
            </a:extLst>
          </p:cNvPr>
          <p:cNvPicPr>
            <a:picLocks noChangeAspect="1"/>
          </p:cNvPicPr>
          <p:nvPr/>
        </p:nvPicPr>
        <p:blipFill>
          <a:blip r:embed="rId2"/>
          <a:stretch>
            <a:fillRect/>
          </a:stretch>
        </p:blipFill>
        <p:spPr>
          <a:xfrm>
            <a:off x="192504" y="284480"/>
            <a:ext cx="11745495" cy="6339840"/>
          </a:xfrm>
          <a:prstGeom prst="rect">
            <a:avLst/>
          </a:prstGeom>
        </p:spPr>
      </p:pic>
      <p:sp>
        <p:nvSpPr>
          <p:cNvPr id="6" name="TextBox 5">
            <a:extLst>
              <a:ext uri="{FF2B5EF4-FFF2-40B4-BE49-F238E27FC236}">
                <a16:creationId xmlns:a16="http://schemas.microsoft.com/office/drawing/2014/main" id="{BD0EB6C4-2724-F510-D463-B8E0EAA844F1}"/>
              </a:ext>
            </a:extLst>
          </p:cNvPr>
          <p:cNvSpPr txBox="1"/>
          <p:nvPr/>
        </p:nvSpPr>
        <p:spPr>
          <a:xfrm>
            <a:off x="474133" y="474133"/>
            <a:ext cx="4572000" cy="769441"/>
          </a:xfrm>
          <a:prstGeom prst="rect">
            <a:avLst/>
          </a:prstGeom>
          <a:solidFill>
            <a:schemeClr val="bg1"/>
          </a:solidFill>
          <a:ln>
            <a:solidFill>
              <a:schemeClr val="tx1"/>
            </a:solidFill>
          </a:ln>
          <a:effectLst>
            <a:glow rad="228600">
              <a:schemeClr val="accent4">
                <a:satMod val="175000"/>
                <a:alpha val="40000"/>
              </a:schemeClr>
            </a:glow>
          </a:effectLst>
        </p:spPr>
        <p:txBody>
          <a:bodyPr wrap="square" rtlCol="0">
            <a:spAutoFit/>
          </a:bodyPr>
          <a:lstStyle/>
          <a:p>
            <a:pPr algn="ctr"/>
            <a:r>
              <a:rPr lang="en-IN" sz="4400" b="1" dirty="0">
                <a:latin typeface="Arial Rounded MT Bold" panose="020F0704030504030204" pitchFamily="34" charset="0"/>
                <a:cs typeface="Arial" panose="020B0604020202020204" pitchFamily="34" charset="0"/>
              </a:rPr>
              <a:t>Conclusion</a:t>
            </a:r>
          </a:p>
        </p:txBody>
      </p:sp>
      <p:sp>
        <p:nvSpPr>
          <p:cNvPr id="2" name="TextBox 1">
            <a:extLst>
              <a:ext uri="{FF2B5EF4-FFF2-40B4-BE49-F238E27FC236}">
                <a16:creationId xmlns:a16="http://schemas.microsoft.com/office/drawing/2014/main" id="{3288A3EA-488C-5214-3FBF-82DA8764B186}"/>
              </a:ext>
            </a:extLst>
          </p:cNvPr>
          <p:cNvSpPr txBox="1"/>
          <p:nvPr/>
        </p:nvSpPr>
        <p:spPr>
          <a:xfrm>
            <a:off x="370840" y="1571902"/>
            <a:ext cx="11450320" cy="5509200"/>
          </a:xfrm>
          <a:prstGeom prst="rect">
            <a:avLst/>
          </a:prstGeom>
          <a:noFill/>
        </p:spPr>
        <p:txBody>
          <a:bodyPr wrap="square" lIns="91440" tIns="45720" rIns="91440" bIns="45720" rtlCol="0" anchor="t">
            <a:spAutoFit/>
          </a:bodyPr>
          <a:lstStyle/>
          <a:p>
            <a:r>
              <a:rPr lang="en-US" sz="4000" dirty="0">
                <a:solidFill>
                  <a:srgbClr val="FFFF00"/>
                </a:solidFill>
                <a:latin typeface="Arial Rounded MT Bold"/>
              </a:rPr>
              <a:t>Parking Availability </a:t>
            </a:r>
            <a:endParaRPr lang="en-US" sz="4000" dirty="0">
              <a:solidFill>
                <a:srgbClr val="FFFF00"/>
              </a:solidFill>
              <a:latin typeface="Arial Rounded MT Bold" panose="020F0704030504030204" pitchFamily="34" charset="0"/>
            </a:endParaRPr>
          </a:p>
          <a:p>
            <a:r>
              <a:rPr lang="en-US" sz="4000" dirty="0">
                <a:solidFill>
                  <a:srgbClr val="FFFF00"/>
                </a:solidFill>
                <a:latin typeface="Arial Rounded MT Bold" panose="020F0704030504030204" pitchFamily="34" charset="0"/>
              </a:rPr>
              <a:t>Store Size</a:t>
            </a:r>
          </a:p>
          <a:p>
            <a:r>
              <a:rPr lang="en-US" sz="4000" dirty="0">
                <a:solidFill>
                  <a:srgbClr val="FFFF00"/>
                </a:solidFill>
                <a:latin typeface="Arial Rounded MT Bold" panose="020F0704030504030204" pitchFamily="34" charset="0"/>
              </a:rPr>
              <a:t>Store Type</a:t>
            </a:r>
          </a:p>
          <a:p>
            <a:r>
              <a:rPr lang="en-US" sz="4000" dirty="0">
                <a:solidFill>
                  <a:srgbClr val="FFFF00"/>
                </a:solidFill>
                <a:latin typeface="Arial Rounded MT Bold" panose="020F0704030504030204" pitchFamily="34" charset="0"/>
              </a:rPr>
              <a:t>Store Brand</a:t>
            </a:r>
          </a:p>
          <a:p>
            <a:endParaRPr lang="en-US" sz="4000" dirty="0">
              <a:solidFill>
                <a:srgbClr val="FFFF00"/>
              </a:solidFill>
              <a:latin typeface="Arial Rounded MT Bold" panose="020F0704030504030204" pitchFamily="34" charset="0"/>
            </a:endParaRPr>
          </a:p>
          <a:p>
            <a:endParaRPr lang="en-US" sz="4000" dirty="0">
              <a:solidFill>
                <a:srgbClr val="FFFF00"/>
              </a:solidFill>
              <a:latin typeface="Arial Rounded MT Bold" panose="020F0704030504030204" pitchFamily="34" charset="0"/>
            </a:endParaRPr>
          </a:p>
          <a:p>
            <a:r>
              <a:rPr lang="en-US" sz="2000" dirty="0">
                <a:solidFill>
                  <a:srgbClr val="FFFF00"/>
                </a:solidFill>
                <a:latin typeface="Arial Rounded MT Bold" panose="020F0704030504030204" pitchFamily="34" charset="0"/>
              </a:rPr>
              <a:t>Retailer can focus on marketing strategies and promotions for sale of diapers to the LIS stores to attract more potential customers. As LIS stores are high in number, an increase in sales will eventually increase the overall  revenue potential. By addressing these factors strategically, retailers can optimize their store performance and store potential revenue.</a:t>
            </a:r>
          </a:p>
          <a:p>
            <a:endParaRPr lang="en-US" sz="1600" dirty="0">
              <a:solidFill>
                <a:srgbClr val="FFFF00"/>
              </a:solidFill>
              <a:latin typeface="Arial Rounded MT Bold" panose="020F0704030504030204" pitchFamily="34" charset="0"/>
            </a:endParaRPr>
          </a:p>
          <a:p>
            <a:endParaRPr lang="en-IN" sz="1600" dirty="0">
              <a:solidFill>
                <a:srgbClr val="FFFF00"/>
              </a:solidFill>
              <a:latin typeface="Arial Rounded MT Bold" panose="020F0704030504030204" pitchFamily="34" charset="0"/>
            </a:endParaRPr>
          </a:p>
        </p:txBody>
      </p:sp>
      <p:pic>
        <p:nvPicPr>
          <p:cNvPr id="11" name="Picture 10">
            <a:extLst>
              <a:ext uri="{FF2B5EF4-FFF2-40B4-BE49-F238E27FC236}">
                <a16:creationId xmlns:a16="http://schemas.microsoft.com/office/drawing/2014/main" id="{E7AF94C5-6608-A174-DD19-C3D139CDF3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480140">
            <a:off x="6347822" y="455846"/>
            <a:ext cx="5694374" cy="1859091"/>
          </a:xfrm>
          <a:prstGeom prst="rect">
            <a:avLst/>
          </a:prstGeom>
        </p:spPr>
      </p:pic>
      <p:pic>
        <p:nvPicPr>
          <p:cNvPr id="8" name="Picture 7">
            <a:extLst>
              <a:ext uri="{FF2B5EF4-FFF2-40B4-BE49-F238E27FC236}">
                <a16:creationId xmlns:a16="http://schemas.microsoft.com/office/drawing/2014/main" id="{E901C854-199A-60FF-BDA9-120C2F8ED59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591293" y="1901792"/>
            <a:ext cx="3229867" cy="2761494"/>
          </a:xfrm>
          <a:prstGeom prst="rect">
            <a:avLst/>
          </a:prstGeom>
        </p:spPr>
      </p:pic>
      <p:sp>
        <p:nvSpPr>
          <p:cNvPr id="12" name="TextBox 11">
            <a:extLst>
              <a:ext uri="{FF2B5EF4-FFF2-40B4-BE49-F238E27FC236}">
                <a16:creationId xmlns:a16="http://schemas.microsoft.com/office/drawing/2014/main" id="{08F9F8E6-4188-B4E4-6055-581E002C63D8}"/>
              </a:ext>
            </a:extLst>
          </p:cNvPr>
          <p:cNvSpPr txBox="1"/>
          <p:nvPr/>
        </p:nvSpPr>
        <p:spPr>
          <a:xfrm>
            <a:off x="1563877" y="24060778"/>
            <a:ext cx="6037580" cy="230832"/>
          </a:xfrm>
          <a:prstGeom prst="rect">
            <a:avLst/>
          </a:prstGeom>
          <a:noFill/>
        </p:spPr>
        <p:txBody>
          <a:bodyPr wrap="square" rtlCol="0">
            <a:spAutoFit/>
          </a:bodyPr>
          <a:lstStyle/>
          <a:p>
            <a:r>
              <a:rPr lang="en-IN" sz="900">
                <a:hlinkClick r:id="rId4" tooltip="https://www.thebluediamondgallery.com/wooden-tile/p/promotion.html"/>
              </a:rPr>
              <a:t>This Photo</a:t>
            </a:r>
            <a:r>
              <a:rPr lang="en-IN" sz="900"/>
              <a:t> by Unknown Author is licensed under </a:t>
            </a:r>
            <a:r>
              <a:rPr lang="en-IN" sz="900">
                <a:hlinkClick r:id="rId7" tooltip="https://creativecommons.org/licenses/by-sa/3.0/"/>
              </a:rPr>
              <a:t>CC BY-SA</a:t>
            </a:r>
            <a:endParaRPr lang="en-IN" sz="900"/>
          </a:p>
        </p:txBody>
      </p:sp>
    </p:spTree>
    <p:extLst>
      <p:ext uri="{BB962C8B-B14F-4D97-AF65-F5344CB8AC3E}">
        <p14:creationId xmlns:p14="http://schemas.microsoft.com/office/powerpoint/2010/main" val="18242461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acher pointing at laptop screen to young students">
            <a:extLst>
              <a:ext uri="{FF2B5EF4-FFF2-40B4-BE49-F238E27FC236}">
                <a16:creationId xmlns:a16="http://schemas.microsoft.com/office/drawing/2014/main" id="{0BE41269-83FC-FA91-9D69-4C13491348F4}"/>
              </a:ext>
            </a:extLst>
          </p:cNvPr>
          <p:cNvPicPr>
            <a:picLocks noChangeAspect="1"/>
          </p:cNvPicPr>
          <p:nvPr/>
        </p:nvPicPr>
        <p:blipFill>
          <a:blip r:embed="rId2"/>
          <a:stretch>
            <a:fillRect/>
          </a:stretch>
        </p:blipFill>
        <p:spPr>
          <a:xfrm>
            <a:off x="223519" y="353320"/>
            <a:ext cx="11704321" cy="597810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7B0E73CA-93DA-60F4-2CEF-C73FA048768E}"/>
                  </a:ext>
                </a:extLst>
              </p14:cNvPr>
              <p14:cNvContentPartPr/>
              <p14:nvPr/>
            </p14:nvContentPartPr>
            <p14:xfrm>
              <a:off x="2896901" y="3224482"/>
              <a:ext cx="360" cy="360"/>
            </p14:xfrm>
          </p:contentPart>
        </mc:Choice>
        <mc:Fallback xmlns="">
          <p:pic>
            <p:nvPicPr>
              <p:cNvPr id="2" name="Ink 1">
                <a:extLst>
                  <a:ext uri="{FF2B5EF4-FFF2-40B4-BE49-F238E27FC236}">
                    <a16:creationId xmlns:a16="http://schemas.microsoft.com/office/drawing/2014/main" id="{7B0E73CA-93DA-60F4-2CEF-C73FA048768E}"/>
                  </a:ext>
                </a:extLst>
              </p:cNvPr>
              <p:cNvPicPr/>
              <p:nvPr/>
            </p:nvPicPr>
            <p:blipFill>
              <a:blip r:embed="rId4"/>
              <a:stretch>
                <a:fillRect/>
              </a:stretch>
            </p:blipFill>
            <p:spPr>
              <a:xfrm>
                <a:off x="2888261" y="321584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AD95D857-C129-1930-0984-247EA088DAEE}"/>
                  </a:ext>
                </a:extLst>
              </p14:cNvPr>
              <p14:cNvContentPartPr/>
              <p14:nvPr/>
            </p14:nvContentPartPr>
            <p14:xfrm>
              <a:off x="7478621" y="2204242"/>
              <a:ext cx="360" cy="360"/>
            </p14:xfrm>
          </p:contentPart>
        </mc:Choice>
        <mc:Fallback xmlns="">
          <p:pic>
            <p:nvPicPr>
              <p:cNvPr id="3" name="Ink 2">
                <a:extLst>
                  <a:ext uri="{FF2B5EF4-FFF2-40B4-BE49-F238E27FC236}">
                    <a16:creationId xmlns:a16="http://schemas.microsoft.com/office/drawing/2014/main" id="{AD95D857-C129-1930-0984-247EA088DAEE}"/>
                  </a:ext>
                </a:extLst>
              </p:cNvPr>
              <p:cNvPicPr/>
              <p:nvPr/>
            </p:nvPicPr>
            <p:blipFill>
              <a:blip r:embed="rId6"/>
              <a:stretch>
                <a:fillRect/>
              </a:stretch>
            </p:blipFill>
            <p:spPr>
              <a:xfrm>
                <a:off x="7469981" y="2195242"/>
                <a:ext cx="18000" cy="18000"/>
              </a:xfrm>
              <a:prstGeom prst="rect">
                <a:avLst/>
              </a:prstGeom>
            </p:spPr>
          </p:pic>
        </mc:Fallback>
      </mc:AlternateContent>
      <p:grpSp>
        <p:nvGrpSpPr>
          <p:cNvPr id="6" name="Group 5">
            <a:extLst>
              <a:ext uri="{FF2B5EF4-FFF2-40B4-BE49-F238E27FC236}">
                <a16:creationId xmlns:a16="http://schemas.microsoft.com/office/drawing/2014/main" id="{25DF295F-68EE-51CC-7CD9-6C11EAAAD294}"/>
              </a:ext>
            </a:extLst>
          </p:cNvPr>
          <p:cNvGrpSpPr/>
          <p:nvPr/>
        </p:nvGrpSpPr>
        <p:grpSpPr>
          <a:xfrm>
            <a:off x="7324901" y="2156002"/>
            <a:ext cx="360" cy="360"/>
            <a:chOff x="7324901" y="215600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Ink 3">
                  <a:extLst>
                    <a:ext uri="{FF2B5EF4-FFF2-40B4-BE49-F238E27FC236}">
                      <a16:creationId xmlns:a16="http://schemas.microsoft.com/office/drawing/2014/main" id="{9C125B30-201E-F51A-FB82-7E2319894333}"/>
                    </a:ext>
                  </a:extLst>
                </p14:cNvPr>
                <p14:cNvContentPartPr/>
                <p14:nvPr/>
              </p14:nvContentPartPr>
              <p14:xfrm>
                <a:off x="7324901" y="2156002"/>
                <a:ext cx="360" cy="360"/>
              </p14:xfrm>
            </p:contentPart>
          </mc:Choice>
          <mc:Fallback xmlns="">
            <p:pic>
              <p:nvPicPr>
                <p:cNvPr id="4" name="Ink 3">
                  <a:extLst>
                    <a:ext uri="{FF2B5EF4-FFF2-40B4-BE49-F238E27FC236}">
                      <a16:creationId xmlns:a16="http://schemas.microsoft.com/office/drawing/2014/main" id="{9C125B30-201E-F51A-FB82-7E2319894333}"/>
                    </a:ext>
                  </a:extLst>
                </p:cNvPr>
                <p:cNvPicPr/>
                <p:nvPr/>
              </p:nvPicPr>
              <p:blipFill>
                <a:blip r:embed="rId8"/>
                <a:stretch>
                  <a:fillRect/>
                </a:stretch>
              </p:blipFill>
              <p:spPr>
                <a:xfrm>
                  <a:off x="7315901" y="214736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 name="Ink 4">
                  <a:extLst>
                    <a:ext uri="{FF2B5EF4-FFF2-40B4-BE49-F238E27FC236}">
                      <a16:creationId xmlns:a16="http://schemas.microsoft.com/office/drawing/2014/main" id="{63123CF4-B7B3-102A-8E5D-A790C5C51D89}"/>
                    </a:ext>
                  </a:extLst>
                </p14:cNvPr>
                <p14:cNvContentPartPr/>
                <p14:nvPr/>
              </p14:nvContentPartPr>
              <p14:xfrm>
                <a:off x="7324901" y="2156002"/>
                <a:ext cx="360" cy="360"/>
              </p14:xfrm>
            </p:contentPart>
          </mc:Choice>
          <mc:Fallback xmlns="">
            <p:pic>
              <p:nvPicPr>
                <p:cNvPr id="5" name="Ink 4">
                  <a:extLst>
                    <a:ext uri="{FF2B5EF4-FFF2-40B4-BE49-F238E27FC236}">
                      <a16:creationId xmlns:a16="http://schemas.microsoft.com/office/drawing/2014/main" id="{63123CF4-B7B3-102A-8E5D-A790C5C51D89}"/>
                    </a:ext>
                  </a:extLst>
                </p:cNvPr>
                <p:cNvPicPr/>
                <p:nvPr/>
              </p:nvPicPr>
              <p:blipFill>
                <a:blip r:embed="rId10"/>
                <a:stretch>
                  <a:fillRect/>
                </a:stretch>
              </p:blipFill>
              <p:spPr>
                <a:xfrm>
                  <a:off x="7315901" y="2147362"/>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7" name="Ink 6">
                <a:extLst>
                  <a:ext uri="{FF2B5EF4-FFF2-40B4-BE49-F238E27FC236}">
                    <a16:creationId xmlns:a16="http://schemas.microsoft.com/office/drawing/2014/main" id="{6686093D-BAE1-6745-40A7-B7375DB17382}"/>
                  </a:ext>
                </a:extLst>
              </p14:cNvPr>
              <p14:cNvContentPartPr/>
              <p14:nvPr/>
            </p14:nvContentPartPr>
            <p14:xfrm>
              <a:off x="9663821" y="1212442"/>
              <a:ext cx="3960" cy="360"/>
            </p14:xfrm>
          </p:contentPart>
        </mc:Choice>
        <mc:Fallback xmlns="">
          <p:pic>
            <p:nvPicPr>
              <p:cNvPr id="7" name="Ink 6">
                <a:extLst>
                  <a:ext uri="{FF2B5EF4-FFF2-40B4-BE49-F238E27FC236}">
                    <a16:creationId xmlns:a16="http://schemas.microsoft.com/office/drawing/2014/main" id="{6686093D-BAE1-6745-40A7-B7375DB17382}"/>
                  </a:ext>
                </a:extLst>
              </p:cNvPr>
              <p:cNvPicPr/>
              <p:nvPr/>
            </p:nvPicPr>
            <p:blipFill>
              <a:blip r:embed="rId12"/>
              <a:stretch>
                <a:fillRect/>
              </a:stretch>
            </p:blipFill>
            <p:spPr>
              <a:xfrm>
                <a:off x="9654821" y="1203802"/>
                <a:ext cx="21600" cy="18000"/>
              </a:xfrm>
              <a:prstGeom prst="rect">
                <a:avLst/>
              </a:prstGeom>
            </p:spPr>
          </p:pic>
        </mc:Fallback>
      </mc:AlternateContent>
      <p:grpSp>
        <p:nvGrpSpPr>
          <p:cNvPr id="14" name="Group 13">
            <a:extLst>
              <a:ext uri="{FF2B5EF4-FFF2-40B4-BE49-F238E27FC236}">
                <a16:creationId xmlns:a16="http://schemas.microsoft.com/office/drawing/2014/main" id="{1FBF3313-7358-9439-CD50-164F762D59B5}"/>
              </a:ext>
            </a:extLst>
          </p:cNvPr>
          <p:cNvGrpSpPr/>
          <p:nvPr/>
        </p:nvGrpSpPr>
        <p:grpSpPr>
          <a:xfrm>
            <a:off x="7132301" y="2666122"/>
            <a:ext cx="360" cy="360"/>
            <a:chOff x="7132301" y="266612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8" name="Ink 7">
                  <a:extLst>
                    <a:ext uri="{FF2B5EF4-FFF2-40B4-BE49-F238E27FC236}">
                      <a16:creationId xmlns:a16="http://schemas.microsoft.com/office/drawing/2014/main" id="{457E5981-3BDA-D8D6-85B8-F2E7D1E41753}"/>
                    </a:ext>
                  </a:extLst>
                </p14:cNvPr>
                <p14:cNvContentPartPr/>
                <p14:nvPr/>
              </p14:nvContentPartPr>
              <p14:xfrm>
                <a:off x="7132301" y="2666122"/>
                <a:ext cx="360" cy="360"/>
              </p14:xfrm>
            </p:contentPart>
          </mc:Choice>
          <mc:Fallback xmlns="">
            <p:pic>
              <p:nvPicPr>
                <p:cNvPr id="8" name="Ink 7">
                  <a:extLst>
                    <a:ext uri="{FF2B5EF4-FFF2-40B4-BE49-F238E27FC236}">
                      <a16:creationId xmlns:a16="http://schemas.microsoft.com/office/drawing/2014/main" id="{457E5981-3BDA-D8D6-85B8-F2E7D1E41753}"/>
                    </a:ext>
                  </a:extLst>
                </p:cNvPr>
                <p:cNvPicPr/>
                <p:nvPr/>
              </p:nvPicPr>
              <p:blipFill>
                <a:blip r:embed="rId14"/>
                <a:stretch>
                  <a:fillRect/>
                </a:stretch>
              </p:blipFill>
              <p:spPr>
                <a:xfrm>
                  <a:off x="7123301" y="265748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2" name="Ink 11">
                  <a:extLst>
                    <a:ext uri="{FF2B5EF4-FFF2-40B4-BE49-F238E27FC236}">
                      <a16:creationId xmlns:a16="http://schemas.microsoft.com/office/drawing/2014/main" id="{F8F7BB3A-9A87-5D3E-C45E-AF4A23A0B4D9}"/>
                    </a:ext>
                  </a:extLst>
                </p14:cNvPr>
                <p14:cNvContentPartPr/>
                <p14:nvPr/>
              </p14:nvContentPartPr>
              <p14:xfrm>
                <a:off x="7132301" y="2666122"/>
                <a:ext cx="360" cy="360"/>
              </p14:xfrm>
            </p:contentPart>
          </mc:Choice>
          <mc:Fallback xmlns="">
            <p:pic>
              <p:nvPicPr>
                <p:cNvPr id="12" name="Ink 11">
                  <a:extLst>
                    <a:ext uri="{FF2B5EF4-FFF2-40B4-BE49-F238E27FC236}">
                      <a16:creationId xmlns:a16="http://schemas.microsoft.com/office/drawing/2014/main" id="{F8F7BB3A-9A87-5D3E-C45E-AF4A23A0B4D9}"/>
                    </a:ext>
                  </a:extLst>
                </p:cNvPr>
                <p:cNvPicPr/>
                <p:nvPr/>
              </p:nvPicPr>
              <p:blipFill>
                <a:blip r:embed="rId16"/>
                <a:stretch>
                  <a:fillRect/>
                </a:stretch>
              </p:blipFill>
              <p:spPr>
                <a:xfrm>
                  <a:off x="7123301" y="2657482"/>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4C90A918-CF07-E0DA-CE3D-13EC2D143AA9}"/>
                  </a:ext>
                </a:extLst>
              </p14:cNvPr>
              <p14:cNvContentPartPr/>
              <p14:nvPr/>
            </p14:nvContentPartPr>
            <p14:xfrm>
              <a:off x="7545941" y="2550562"/>
              <a:ext cx="360" cy="360"/>
            </p14:xfrm>
          </p:contentPart>
        </mc:Choice>
        <mc:Fallback xmlns="">
          <p:pic>
            <p:nvPicPr>
              <p:cNvPr id="13" name="Ink 12">
                <a:extLst>
                  <a:ext uri="{FF2B5EF4-FFF2-40B4-BE49-F238E27FC236}">
                    <a16:creationId xmlns:a16="http://schemas.microsoft.com/office/drawing/2014/main" id="{4C90A918-CF07-E0DA-CE3D-13EC2D143AA9}"/>
                  </a:ext>
                </a:extLst>
              </p:cNvPr>
              <p:cNvPicPr/>
              <p:nvPr/>
            </p:nvPicPr>
            <p:blipFill>
              <a:blip r:embed="rId18"/>
              <a:stretch>
                <a:fillRect/>
              </a:stretch>
            </p:blipFill>
            <p:spPr>
              <a:xfrm>
                <a:off x="7536941" y="2541922"/>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5" name="Ink 14">
                <a:extLst>
                  <a:ext uri="{FF2B5EF4-FFF2-40B4-BE49-F238E27FC236}">
                    <a16:creationId xmlns:a16="http://schemas.microsoft.com/office/drawing/2014/main" id="{EB2A7BA5-E5A8-52D0-84DA-9DD1182FE60E}"/>
                  </a:ext>
                </a:extLst>
              </p14:cNvPr>
              <p14:cNvContentPartPr/>
              <p14:nvPr/>
            </p14:nvContentPartPr>
            <p14:xfrm>
              <a:off x="7882901" y="2405842"/>
              <a:ext cx="360" cy="360"/>
            </p14:xfrm>
          </p:contentPart>
        </mc:Choice>
        <mc:Fallback xmlns="">
          <p:pic>
            <p:nvPicPr>
              <p:cNvPr id="15" name="Ink 14">
                <a:extLst>
                  <a:ext uri="{FF2B5EF4-FFF2-40B4-BE49-F238E27FC236}">
                    <a16:creationId xmlns:a16="http://schemas.microsoft.com/office/drawing/2014/main" id="{EB2A7BA5-E5A8-52D0-84DA-9DD1182FE60E}"/>
                  </a:ext>
                </a:extLst>
              </p:cNvPr>
              <p:cNvPicPr/>
              <p:nvPr/>
            </p:nvPicPr>
            <p:blipFill>
              <a:blip r:embed="rId20"/>
              <a:stretch>
                <a:fillRect/>
              </a:stretch>
            </p:blipFill>
            <p:spPr>
              <a:xfrm>
                <a:off x="7874261" y="2397202"/>
                <a:ext cx="18000" cy="18000"/>
              </a:xfrm>
              <a:prstGeom prst="rect">
                <a:avLst/>
              </a:prstGeom>
            </p:spPr>
          </p:pic>
        </mc:Fallback>
      </mc:AlternateContent>
      <p:sp>
        <p:nvSpPr>
          <p:cNvPr id="20" name="TextBox 19">
            <a:extLst>
              <a:ext uri="{FF2B5EF4-FFF2-40B4-BE49-F238E27FC236}">
                <a16:creationId xmlns:a16="http://schemas.microsoft.com/office/drawing/2014/main" id="{22BD93FF-ADFD-A531-AB60-4B3A22934B21}"/>
              </a:ext>
            </a:extLst>
          </p:cNvPr>
          <p:cNvSpPr txBox="1"/>
          <p:nvPr/>
        </p:nvSpPr>
        <p:spPr>
          <a:xfrm>
            <a:off x="500324" y="3792303"/>
            <a:ext cx="7382577" cy="2769989"/>
          </a:xfrm>
          <a:prstGeom prst="rect">
            <a:avLst/>
          </a:prstGeom>
          <a:noFill/>
        </p:spPr>
        <p:txBody>
          <a:bodyPr wrap="square" lIns="91440" tIns="45720" rIns="91440" bIns="45720" rtlCol="0" anchor="t">
            <a:spAutoFit/>
          </a:bodyPr>
          <a:lstStyle/>
          <a:p>
            <a:r>
              <a:rPr lang="en-US" sz="2000" b="1" dirty="0">
                <a:highlight>
                  <a:srgbClr val="FFFF00"/>
                </a:highlight>
                <a:latin typeface="Arial Rounded MT Bold"/>
              </a:rPr>
              <a:t>Overview of this case study involves a comprehensive analysis of various factors influencing diaper sales across retail outlets in Naples. Key factors include socio-demographic data, territorial features, and points of interest near stores. Understanding these factors is crucial for developing effective marketing strategies and optimizing sales potential.</a:t>
            </a:r>
          </a:p>
          <a:p>
            <a:endParaRPr lang="en-IN" sz="1600" dirty="0">
              <a:solidFill>
                <a:srgbClr val="0070C0"/>
              </a:solidFill>
              <a:latin typeface="Arial Rounded MT Bold" panose="020F0704030504030204" pitchFamily="34" charset="0"/>
            </a:endParaRPr>
          </a:p>
          <a:p>
            <a:endParaRPr lang="en-IN" dirty="0"/>
          </a:p>
        </p:txBody>
      </p:sp>
      <p:pic>
        <p:nvPicPr>
          <p:cNvPr id="22" name="Picture 21">
            <a:extLst>
              <a:ext uri="{FF2B5EF4-FFF2-40B4-BE49-F238E27FC236}">
                <a16:creationId xmlns:a16="http://schemas.microsoft.com/office/drawing/2014/main" id="{F77FA400-E6D2-CDC9-1B02-BAB868358D27}"/>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7132301" y="26514"/>
            <a:ext cx="4795539" cy="3039183"/>
          </a:xfrm>
          <a:prstGeom prst="rect">
            <a:avLst/>
          </a:prstGeom>
        </p:spPr>
      </p:pic>
    </p:spTree>
    <p:extLst>
      <p:ext uri="{BB962C8B-B14F-4D97-AF65-F5344CB8AC3E}">
        <p14:creationId xmlns:p14="http://schemas.microsoft.com/office/powerpoint/2010/main" val="19764336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topwatch">
            <a:extLst>
              <a:ext uri="{FF2B5EF4-FFF2-40B4-BE49-F238E27FC236}">
                <a16:creationId xmlns:a16="http://schemas.microsoft.com/office/drawing/2014/main" id="{218E41CE-A7E6-1B75-E7C1-D064D952B4B4}"/>
              </a:ext>
            </a:extLst>
          </p:cNvPr>
          <p:cNvPicPr>
            <a:picLocks noChangeAspect="1"/>
          </p:cNvPicPr>
          <p:nvPr/>
        </p:nvPicPr>
        <p:blipFill>
          <a:blip r:embed="rId2"/>
          <a:stretch>
            <a:fillRect/>
          </a:stretch>
        </p:blipFill>
        <p:spPr>
          <a:xfrm>
            <a:off x="182880" y="211756"/>
            <a:ext cx="11781322" cy="6237170"/>
          </a:xfrm>
          <a:prstGeom prst="rect">
            <a:avLst/>
          </a:prstGeom>
        </p:spPr>
      </p:pic>
      <p:sp>
        <p:nvSpPr>
          <p:cNvPr id="10" name="TextBox 9">
            <a:extLst>
              <a:ext uri="{FF2B5EF4-FFF2-40B4-BE49-F238E27FC236}">
                <a16:creationId xmlns:a16="http://schemas.microsoft.com/office/drawing/2014/main" id="{BD0EB6C4-2724-F510-D463-B8E0EAA844F1}"/>
              </a:ext>
            </a:extLst>
          </p:cNvPr>
          <p:cNvSpPr txBox="1"/>
          <p:nvPr/>
        </p:nvSpPr>
        <p:spPr>
          <a:xfrm>
            <a:off x="664872" y="944688"/>
            <a:ext cx="11202008" cy="830997"/>
          </a:xfrm>
          <a:prstGeom prst="rect">
            <a:avLst/>
          </a:prstGeom>
          <a:solidFill>
            <a:schemeClr val="bg1"/>
          </a:solidFill>
          <a:ln>
            <a:solidFill>
              <a:schemeClr val="tx1"/>
            </a:solidFill>
          </a:ln>
          <a:effectLst>
            <a:glow rad="228600">
              <a:schemeClr val="accent4">
                <a:satMod val="175000"/>
                <a:alpha val="40000"/>
              </a:schemeClr>
            </a:glow>
          </a:effectLst>
        </p:spPr>
        <p:txBody>
          <a:bodyPr wrap="square" rtlCol="0">
            <a:spAutoFit/>
          </a:bodyPr>
          <a:lstStyle/>
          <a:p>
            <a:pPr algn="ctr"/>
            <a:r>
              <a:rPr lang="en-IN" sz="4800" b="1" dirty="0">
                <a:latin typeface="Arial Rounded MT Bold" panose="020F0704030504030204" pitchFamily="34" charset="0"/>
                <a:cs typeface="Arial" panose="020B0604020202020204" pitchFamily="34" charset="0"/>
              </a:rPr>
              <a:t>THANK YOU FOR YOUR ATTENTION</a:t>
            </a:r>
          </a:p>
        </p:txBody>
      </p:sp>
    </p:spTree>
    <p:extLst>
      <p:ext uri="{BB962C8B-B14F-4D97-AF65-F5344CB8AC3E}">
        <p14:creationId xmlns:p14="http://schemas.microsoft.com/office/powerpoint/2010/main" val="9239398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01D6F3-BB91-A5A0-E1FB-CFC827BB3D27}"/>
              </a:ext>
            </a:extLst>
          </p:cNvPr>
          <p:cNvSpPr txBox="1"/>
          <p:nvPr/>
        </p:nvSpPr>
        <p:spPr>
          <a:xfrm>
            <a:off x="214023" y="1520782"/>
            <a:ext cx="3626457" cy="353943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r>
              <a:rPr lang="en-IN" sz="3200" dirty="0"/>
              <a:t> </a:t>
            </a:r>
            <a:r>
              <a:rPr lang="en-IN" sz="4000" dirty="0">
                <a:latin typeface="Arial Rounded MT Bold" panose="020F0704030504030204" pitchFamily="34" charset="0"/>
              </a:rPr>
              <a:t>Datasets</a:t>
            </a:r>
          </a:p>
          <a:p>
            <a:pPr algn="ctr"/>
            <a:r>
              <a:rPr lang="en-IN" sz="4000" dirty="0">
                <a:latin typeface="Arial Rounded MT Bold" panose="020F0704030504030204" pitchFamily="34" charset="0"/>
                <a:cs typeface="Arial" panose="020B0604020202020204" pitchFamily="34" charset="0"/>
              </a:rPr>
              <a:t>Overview</a:t>
            </a:r>
          </a:p>
          <a:p>
            <a:endParaRPr lang="en-IN" dirty="0"/>
          </a:p>
          <a:p>
            <a:endParaRPr lang="en-IN" dirty="0"/>
          </a:p>
          <a:p>
            <a:endParaRPr lang="en-IN" dirty="0"/>
          </a:p>
        </p:txBody>
      </p:sp>
      <p:graphicFrame>
        <p:nvGraphicFramePr>
          <p:cNvPr id="4" name="Diagram 3">
            <a:extLst>
              <a:ext uri="{FF2B5EF4-FFF2-40B4-BE49-F238E27FC236}">
                <a16:creationId xmlns:a16="http://schemas.microsoft.com/office/drawing/2014/main" id="{A391964E-F8B2-EBFA-F87F-1028DA75FD06}"/>
              </a:ext>
            </a:extLst>
          </p:cNvPr>
          <p:cNvGraphicFramePr/>
          <p:nvPr>
            <p:extLst>
              <p:ext uri="{D42A27DB-BD31-4B8C-83A1-F6EECF244321}">
                <p14:modId xmlns:p14="http://schemas.microsoft.com/office/powerpoint/2010/main" val="2307185623"/>
              </p:ext>
            </p:extLst>
          </p:nvPr>
        </p:nvGraphicFramePr>
        <p:xfrm>
          <a:off x="4196080" y="284481"/>
          <a:ext cx="7426298" cy="58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96319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7B6D26-82DD-F8A2-96D0-9DF26632A5B0}"/>
              </a:ext>
            </a:extLst>
          </p:cNvPr>
          <p:cNvSpPr txBox="1"/>
          <p:nvPr/>
        </p:nvSpPr>
        <p:spPr>
          <a:xfrm>
            <a:off x="104811" y="1151453"/>
            <a:ext cx="2399075" cy="418576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r>
              <a:rPr lang="en-IN" sz="4000" dirty="0">
                <a:latin typeface="Blackadder ITC" panose="04020505051007020D02" pitchFamily="82" charset="0"/>
              </a:rPr>
              <a:t>    </a:t>
            </a:r>
            <a:r>
              <a:rPr lang="en-IN" sz="4000" dirty="0">
                <a:latin typeface="Arial Rounded MT Bold" panose="020F0704030504030204" pitchFamily="34" charset="0"/>
              </a:rPr>
              <a:t>Datasets</a:t>
            </a:r>
          </a:p>
          <a:p>
            <a:endParaRPr lang="en-IN" sz="4000" dirty="0">
              <a:latin typeface="Arial Rounded MT Bold" panose="020F0704030504030204" pitchFamily="34" charset="0"/>
            </a:endParaRPr>
          </a:p>
          <a:p>
            <a:pPr algn="ctr"/>
            <a:r>
              <a:rPr lang="en-IN" sz="2000" dirty="0" err="1">
                <a:latin typeface="Arial Rounded MT Bold" panose="020F0704030504030204" pitchFamily="34" charset="0"/>
                <a:cs typeface="Arial" panose="020B0604020202020204" pitchFamily="34" charset="0"/>
              </a:rPr>
              <a:t>Gravitation_NA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Shapes_NA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Socio_demo_NA</a:t>
            </a:r>
            <a:endParaRPr lang="en-IN" sz="2000" dirty="0">
              <a:latin typeface="Arial Rounded MT Bold" panose="020F0704030504030204" pitchFamily="34" charset="0"/>
              <a:cs typeface="Arial" panose="020B0604020202020204" pitchFamily="34" charset="0"/>
            </a:endParaRPr>
          </a:p>
          <a:p>
            <a:pPr algn="ctr"/>
            <a:r>
              <a:rPr lang="en-IN" sz="2000" dirty="0" err="1">
                <a:latin typeface="Arial Rounded MT Bold" panose="020F0704030504030204" pitchFamily="34" charset="0"/>
                <a:cs typeface="Arial" panose="020B0604020202020204" pitchFamily="34" charset="0"/>
              </a:rPr>
              <a:t>Stores_NA</a:t>
            </a:r>
            <a:endParaRPr lang="en-IN" sz="20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sz="1600" dirty="0">
              <a:latin typeface="Arial Rounded MT Bold" panose="020F0704030504030204" pitchFamily="34" charset="0"/>
              <a:cs typeface="Arial" panose="020B0604020202020204" pitchFamily="34" charset="0"/>
            </a:endParaRPr>
          </a:p>
          <a:p>
            <a:pPr algn="ctr"/>
            <a:endParaRPr lang="en-IN" dirty="0">
              <a:latin typeface="Arial Rounded MT Bold" panose="020F0704030504030204" pitchFamily="34" charset="0"/>
            </a:endParaRPr>
          </a:p>
        </p:txBody>
      </p:sp>
      <p:graphicFrame>
        <p:nvGraphicFramePr>
          <p:cNvPr id="8" name="Table 7">
            <a:extLst>
              <a:ext uri="{FF2B5EF4-FFF2-40B4-BE49-F238E27FC236}">
                <a16:creationId xmlns:a16="http://schemas.microsoft.com/office/drawing/2014/main" id="{1D7120B0-1356-C417-0435-9741937C7880}"/>
              </a:ext>
            </a:extLst>
          </p:cNvPr>
          <p:cNvGraphicFramePr>
            <a:graphicFrameLocks noGrp="1"/>
          </p:cNvGraphicFramePr>
          <p:nvPr>
            <p:extLst>
              <p:ext uri="{D42A27DB-BD31-4B8C-83A1-F6EECF244321}">
                <p14:modId xmlns:p14="http://schemas.microsoft.com/office/powerpoint/2010/main" val="2316259520"/>
              </p:ext>
            </p:extLst>
          </p:nvPr>
        </p:nvGraphicFramePr>
        <p:xfrm>
          <a:off x="7176851" y="2340849"/>
          <a:ext cx="4711029" cy="3962400"/>
        </p:xfrm>
        <a:graphic>
          <a:graphicData uri="http://schemas.openxmlformats.org/drawingml/2006/table">
            <a:tbl>
              <a:tblPr firstRow="1" bandRow="1">
                <a:tableStyleId>{5C22544A-7EE6-4342-B048-85BDC9FD1C3A}</a:tableStyleId>
              </a:tblPr>
              <a:tblGrid>
                <a:gridCol w="1199247">
                  <a:extLst>
                    <a:ext uri="{9D8B030D-6E8A-4147-A177-3AD203B41FA5}">
                      <a16:colId xmlns:a16="http://schemas.microsoft.com/office/drawing/2014/main" val="1468512953"/>
                    </a:ext>
                  </a:extLst>
                </a:gridCol>
                <a:gridCol w="1941438">
                  <a:extLst>
                    <a:ext uri="{9D8B030D-6E8A-4147-A177-3AD203B41FA5}">
                      <a16:colId xmlns:a16="http://schemas.microsoft.com/office/drawing/2014/main" val="4218665542"/>
                    </a:ext>
                  </a:extLst>
                </a:gridCol>
                <a:gridCol w="1570344">
                  <a:extLst>
                    <a:ext uri="{9D8B030D-6E8A-4147-A177-3AD203B41FA5}">
                      <a16:colId xmlns:a16="http://schemas.microsoft.com/office/drawing/2014/main" val="3898850887"/>
                    </a:ext>
                  </a:extLst>
                </a:gridCol>
              </a:tblGrid>
              <a:tr h="157681">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Gravitation_NA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2220735608"/>
                  </a:ext>
                </a:extLst>
              </a:tr>
              <a:tr h="157681">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Microcode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ISTAT microcell</a:t>
                      </a:r>
                    </a:p>
                  </a:txBody>
                  <a:tcPr/>
                </a:tc>
                <a:tc>
                  <a:txBody>
                    <a:bodyPr/>
                    <a:lstStyle/>
                    <a:p>
                      <a:r>
                        <a:rPr lang="en-IN" sz="1000" dirty="0">
                          <a:effectLst/>
                          <a:latin typeface="Arial Rounded MT Bold" panose="020F0704030504030204" pitchFamily="34" charset="0"/>
                        </a:rPr>
                        <a:t>        Eg:0630010000001</a:t>
                      </a:r>
                    </a:p>
                  </a:txBody>
                  <a:tcPr marL="47625" marR="47625" marT="38100" marB="38100" anchor="ctr"/>
                </a:tc>
                <a:extLst>
                  <a:ext uri="{0D108BD9-81ED-4DB2-BD59-A6C34878D82A}">
                    <a16:rowId xmlns:a16="http://schemas.microsoft.com/office/drawing/2014/main" val="2646350899"/>
                  </a:ext>
                </a:extLst>
              </a:tr>
              <a:tr h="256231">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Datatype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This specify weekday and weekend</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1 &gt; weekday</a:t>
                      </a:r>
                    </a:p>
                    <a:p>
                      <a:pPr algn="ctr"/>
                      <a:r>
                        <a:rPr lang="en-IN" sz="1000" b="0" dirty="0">
                          <a:solidFill>
                            <a:schemeClr val="tx1"/>
                          </a:solidFill>
                          <a:latin typeface="Arial Rounded MT Bold" panose="020F0704030504030204" pitchFamily="34" charset="0"/>
                          <a:cs typeface="Arial" panose="020B0604020202020204" pitchFamily="34" charset="0"/>
                        </a:rPr>
                        <a:t>2 &gt; weekend</a:t>
                      </a:r>
                    </a:p>
                  </a:txBody>
                  <a:tcPr/>
                </a:tc>
                <a:extLst>
                  <a:ext uri="{0D108BD9-81ED-4DB2-BD59-A6C34878D82A}">
                    <a16:rowId xmlns:a16="http://schemas.microsoft.com/office/drawing/2014/main" val="2799893422"/>
                  </a:ext>
                </a:extLst>
              </a:tr>
              <a:tr h="551882">
                <a:tc>
                  <a:txBody>
                    <a:bodyPr/>
                    <a:lstStyle/>
                    <a:p>
                      <a:pPr algn="ctr"/>
                      <a:r>
                        <a:rPr lang="en-IN" sz="1000" b="0" dirty="0" err="1">
                          <a:solidFill>
                            <a:schemeClr val="tx1"/>
                          </a:solidFill>
                          <a:latin typeface="Arial Rounded MT Bold" panose="020F0704030504030204" pitchFamily="34" charset="0"/>
                          <a:cs typeface="Arial" panose="020B0604020202020204" pitchFamily="34" charset="0"/>
                        </a:rPr>
                        <a:t>Fasciaoraria</a:t>
                      </a:r>
                      <a:endParaRPr lang="en-IN" sz="1000" b="0" dirty="0">
                        <a:solidFill>
                          <a:schemeClr val="tx1"/>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Specify time slot</a:t>
                      </a:r>
                    </a:p>
                  </a:txBody>
                  <a:tcPr/>
                </a:tc>
                <a:tc>
                  <a:txBody>
                    <a:bodyPr/>
                    <a:lstStyle/>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2 : 07-10 </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3 : 10-13</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4 : 13-14</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5 : 14-17 </a:t>
                      </a:r>
                    </a:p>
                    <a:p>
                      <a:pPr algn="ctr"/>
                      <a:r>
                        <a:rPr lang="en-IN" sz="1000" b="0" i="0" kern="1200" dirty="0">
                          <a:solidFill>
                            <a:schemeClr val="dk1"/>
                          </a:solidFill>
                          <a:effectLst/>
                          <a:latin typeface="Arial Rounded MT Bold" panose="020F0704030504030204" pitchFamily="34" charset="0"/>
                          <a:ea typeface="+mn-ea"/>
                          <a:cs typeface="Arial" panose="020B0604020202020204" pitchFamily="34" charset="0"/>
                        </a:rPr>
                        <a:t> 6 : 17-20</a:t>
                      </a: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1758116092"/>
                  </a:ext>
                </a:extLst>
              </a:tr>
              <a:tr h="1340286">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Datatype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Population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F1 :  population under 18yrs</a:t>
                      </a:r>
                    </a:p>
                    <a:p>
                      <a:pPr algn="ctr"/>
                      <a:r>
                        <a:rPr lang="en-IN" sz="1000" b="0" dirty="0">
                          <a:solidFill>
                            <a:schemeClr val="tx1"/>
                          </a:solidFill>
                          <a:latin typeface="Arial Rounded MT Bold" panose="020F0704030504030204" pitchFamily="34" charset="0"/>
                          <a:cs typeface="Arial" panose="020B0604020202020204" pitchFamily="34" charset="0"/>
                        </a:rPr>
                        <a:t>F2 :  population aged 18-30yrs</a:t>
                      </a:r>
                    </a:p>
                    <a:p>
                      <a:pPr algn="ctr"/>
                      <a:r>
                        <a:rPr lang="en-IN" sz="1000" b="0" dirty="0">
                          <a:solidFill>
                            <a:schemeClr val="tx1"/>
                          </a:solidFill>
                          <a:latin typeface="Arial Rounded MT Bold" panose="020F0704030504030204" pitchFamily="34" charset="0"/>
                          <a:cs typeface="Arial" panose="020B0604020202020204" pitchFamily="34" charset="0"/>
                        </a:rPr>
                        <a:t>F3 :  population aged 31-40yrs</a:t>
                      </a:r>
                    </a:p>
                    <a:p>
                      <a:pPr algn="ctr"/>
                      <a:r>
                        <a:rPr lang="en-IN" sz="1000" b="0" dirty="0">
                          <a:solidFill>
                            <a:schemeClr val="tx1"/>
                          </a:solidFill>
                          <a:latin typeface="Arial Rounded MT Bold" panose="020F0704030504030204" pitchFamily="34" charset="0"/>
                          <a:cs typeface="Arial" panose="020B0604020202020204" pitchFamily="34" charset="0"/>
                        </a:rPr>
                        <a:t>F4 :  population aged 41-50yrs</a:t>
                      </a:r>
                    </a:p>
                    <a:p>
                      <a:pPr algn="ctr"/>
                      <a:r>
                        <a:rPr lang="en-IN" sz="1000" b="0" dirty="0">
                          <a:solidFill>
                            <a:schemeClr val="tx1"/>
                          </a:solidFill>
                          <a:latin typeface="Arial Rounded MT Bold" panose="020F0704030504030204" pitchFamily="34" charset="0"/>
                          <a:cs typeface="Arial" panose="020B0604020202020204" pitchFamily="34" charset="0"/>
                        </a:rPr>
                        <a:t>F5 :  population aged 51-60yrs</a:t>
                      </a:r>
                    </a:p>
                    <a:p>
                      <a:pPr algn="ctr"/>
                      <a:r>
                        <a:rPr lang="en-IN" sz="1000" b="0" dirty="0">
                          <a:solidFill>
                            <a:schemeClr val="tx1"/>
                          </a:solidFill>
                          <a:latin typeface="Arial Rounded MT Bold" panose="020F0704030504030204" pitchFamily="34" charset="0"/>
                          <a:cs typeface="Arial" panose="020B0604020202020204" pitchFamily="34" charset="0"/>
                        </a:rPr>
                        <a:t>F6 :  population over 60yrs</a:t>
                      </a:r>
                    </a:p>
                    <a:p>
                      <a:pPr algn="ctr"/>
                      <a:r>
                        <a:rPr lang="en-IN" sz="1000" b="0" dirty="0">
                          <a:solidFill>
                            <a:schemeClr val="tx1"/>
                          </a:solidFill>
                          <a:latin typeface="Arial Rounded MT Bold" panose="020F0704030504030204" pitchFamily="34" charset="0"/>
                          <a:cs typeface="Arial" panose="020B0604020202020204" pitchFamily="34" charset="0"/>
                        </a:rPr>
                        <a:t>Gf : female population</a:t>
                      </a:r>
                    </a:p>
                    <a:p>
                      <a:pPr algn="ctr"/>
                      <a:r>
                        <a:rPr lang="en-IN" sz="1000" b="0" dirty="0">
                          <a:solidFill>
                            <a:schemeClr val="tx1"/>
                          </a:solidFill>
                          <a:latin typeface="Arial Rounded MT Bold" panose="020F0704030504030204" pitchFamily="34" charset="0"/>
                          <a:cs typeface="Arial" panose="020B0604020202020204" pitchFamily="34" charset="0"/>
                        </a:rPr>
                        <a:t>Gm : male population</a:t>
                      </a:r>
                    </a:p>
                  </a:txBody>
                  <a:tcPr/>
                </a:tc>
                <a:extLst>
                  <a:ext uri="{0D108BD9-81ED-4DB2-BD59-A6C34878D82A}">
                    <a16:rowId xmlns:a16="http://schemas.microsoft.com/office/drawing/2014/main" val="2323054075"/>
                  </a:ext>
                </a:extLst>
              </a:tr>
            </a:tbl>
          </a:graphicData>
        </a:graphic>
      </p:graphicFrame>
      <p:graphicFrame>
        <p:nvGraphicFramePr>
          <p:cNvPr id="2" name="Table 1">
            <a:extLst>
              <a:ext uri="{FF2B5EF4-FFF2-40B4-BE49-F238E27FC236}">
                <a16:creationId xmlns:a16="http://schemas.microsoft.com/office/drawing/2014/main" id="{FB5E0FBA-5A05-88E2-DE0F-6C7E4DF06710}"/>
              </a:ext>
            </a:extLst>
          </p:cNvPr>
          <p:cNvGraphicFramePr>
            <a:graphicFrameLocks noGrp="1"/>
          </p:cNvGraphicFramePr>
          <p:nvPr>
            <p:extLst>
              <p:ext uri="{D42A27DB-BD31-4B8C-83A1-F6EECF244321}">
                <p14:modId xmlns:p14="http://schemas.microsoft.com/office/powerpoint/2010/main" val="1446482038"/>
              </p:ext>
            </p:extLst>
          </p:nvPr>
        </p:nvGraphicFramePr>
        <p:xfrm>
          <a:off x="7176851" y="757689"/>
          <a:ext cx="4711029" cy="1157738"/>
        </p:xfrm>
        <a:graphic>
          <a:graphicData uri="http://schemas.openxmlformats.org/drawingml/2006/table">
            <a:tbl>
              <a:tblPr firstRow="1" bandRow="1">
                <a:tableStyleId>{5C22544A-7EE6-4342-B048-85BDC9FD1C3A}</a:tableStyleId>
              </a:tblPr>
              <a:tblGrid>
                <a:gridCol w="1245426">
                  <a:extLst>
                    <a:ext uri="{9D8B030D-6E8A-4147-A177-3AD203B41FA5}">
                      <a16:colId xmlns:a16="http://schemas.microsoft.com/office/drawing/2014/main" val="3590486081"/>
                    </a:ext>
                  </a:extLst>
                </a:gridCol>
                <a:gridCol w="2024874">
                  <a:extLst>
                    <a:ext uri="{9D8B030D-6E8A-4147-A177-3AD203B41FA5}">
                      <a16:colId xmlns:a16="http://schemas.microsoft.com/office/drawing/2014/main" val="3431570301"/>
                    </a:ext>
                  </a:extLst>
                </a:gridCol>
                <a:gridCol w="1440729">
                  <a:extLst>
                    <a:ext uri="{9D8B030D-6E8A-4147-A177-3AD203B41FA5}">
                      <a16:colId xmlns:a16="http://schemas.microsoft.com/office/drawing/2014/main" val="3386474318"/>
                    </a:ext>
                  </a:extLst>
                </a:gridCol>
              </a:tblGrid>
              <a:tr h="313505">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shapes_NA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3381000568"/>
                  </a:ext>
                </a:extLst>
              </a:tr>
              <a:tr h="313505">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Microcode</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ISTAT microcell</a:t>
                      </a:r>
                    </a:p>
                  </a:txBody>
                  <a:tcPr/>
                </a:tc>
                <a:tc>
                  <a:txBody>
                    <a:bodyPr/>
                    <a:lstStyle/>
                    <a:p>
                      <a:r>
                        <a:rPr lang="en-IN" sz="1000" dirty="0">
                          <a:effectLst/>
                          <a:latin typeface="Arial Rounded MT Bold" panose="020F0704030504030204" pitchFamily="34" charset="0"/>
                        </a:rPr>
                        <a:t> Eg:0630010000001</a:t>
                      </a:r>
                    </a:p>
                  </a:txBody>
                  <a:tcPr marL="47625" marR="47625" marT="38100" marB="38100" anchor="ctr"/>
                </a:tc>
                <a:extLst>
                  <a:ext uri="{0D108BD9-81ED-4DB2-BD59-A6C34878D82A}">
                    <a16:rowId xmlns:a16="http://schemas.microsoft.com/office/drawing/2014/main" val="2389505723"/>
                  </a:ext>
                </a:extLst>
              </a:tr>
              <a:tr h="530728">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Geometry</a:t>
                      </a:r>
                    </a:p>
                  </a:txBody>
                  <a:tcPr/>
                </a:tc>
                <a:tc>
                  <a:txBody>
                    <a:bodyPr/>
                    <a:lstStyle/>
                    <a:p>
                      <a:pPr algn="ctr"/>
                      <a:r>
                        <a:rPr lang="en-US" sz="1000" b="0" dirty="0">
                          <a:solidFill>
                            <a:schemeClr val="tx1"/>
                          </a:solidFill>
                          <a:latin typeface="Arial Rounded MT Bold" panose="020F0704030504030204" pitchFamily="34" charset="0"/>
                          <a:cs typeface="Arial" panose="020B0604020202020204" pitchFamily="34" charset="0"/>
                        </a:rPr>
                        <a:t>geometries of polygons that make up the microcells</a:t>
                      </a:r>
                      <a:endParaRPr lang="en-IN" sz="1000" b="0" dirty="0">
                        <a:solidFill>
                          <a:schemeClr val="tx1"/>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Longitude</a:t>
                      </a:r>
                    </a:p>
                    <a:p>
                      <a:pPr algn="ctr"/>
                      <a:r>
                        <a:rPr lang="en-IN" sz="1000" b="0" dirty="0">
                          <a:solidFill>
                            <a:schemeClr val="tx1"/>
                          </a:solidFill>
                          <a:latin typeface="Arial Rounded MT Bold" panose="020F0704030504030204" pitchFamily="34" charset="0"/>
                          <a:cs typeface="Arial" panose="020B0604020202020204" pitchFamily="34" charset="0"/>
                        </a:rPr>
                        <a:t>Latitude</a:t>
                      </a:r>
                    </a:p>
                  </a:txBody>
                  <a:tcPr/>
                </a:tc>
                <a:extLst>
                  <a:ext uri="{0D108BD9-81ED-4DB2-BD59-A6C34878D82A}">
                    <a16:rowId xmlns:a16="http://schemas.microsoft.com/office/drawing/2014/main" val="278222956"/>
                  </a:ext>
                </a:extLst>
              </a:tr>
            </a:tbl>
          </a:graphicData>
        </a:graphic>
      </p:graphicFrame>
      <p:graphicFrame>
        <p:nvGraphicFramePr>
          <p:cNvPr id="3" name="Table 2">
            <a:extLst>
              <a:ext uri="{FF2B5EF4-FFF2-40B4-BE49-F238E27FC236}">
                <a16:creationId xmlns:a16="http://schemas.microsoft.com/office/drawing/2014/main" id="{1F2E526D-4AC3-C9C0-7FBF-26B114BCD018}"/>
              </a:ext>
            </a:extLst>
          </p:cNvPr>
          <p:cNvGraphicFramePr>
            <a:graphicFrameLocks noGrp="1"/>
          </p:cNvGraphicFramePr>
          <p:nvPr>
            <p:extLst>
              <p:ext uri="{D42A27DB-BD31-4B8C-83A1-F6EECF244321}">
                <p14:modId xmlns:p14="http://schemas.microsoft.com/office/powerpoint/2010/main" val="2333840658"/>
              </p:ext>
            </p:extLst>
          </p:nvPr>
        </p:nvGraphicFramePr>
        <p:xfrm>
          <a:off x="2680498" y="0"/>
          <a:ext cx="4319742" cy="3303270"/>
        </p:xfrm>
        <a:graphic>
          <a:graphicData uri="http://schemas.openxmlformats.org/drawingml/2006/table">
            <a:tbl>
              <a:tblPr firstRow="1" bandRow="1">
                <a:tableStyleId>{5C22544A-7EE6-4342-B048-85BDC9FD1C3A}</a:tableStyleId>
              </a:tblPr>
              <a:tblGrid>
                <a:gridCol w="2159871">
                  <a:extLst>
                    <a:ext uri="{9D8B030D-6E8A-4147-A177-3AD203B41FA5}">
                      <a16:colId xmlns:a16="http://schemas.microsoft.com/office/drawing/2014/main" val="186767646"/>
                    </a:ext>
                  </a:extLst>
                </a:gridCol>
                <a:gridCol w="2159871">
                  <a:extLst>
                    <a:ext uri="{9D8B030D-6E8A-4147-A177-3AD203B41FA5}">
                      <a16:colId xmlns:a16="http://schemas.microsoft.com/office/drawing/2014/main" val="1744637141"/>
                    </a:ext>
                  </a:extLst>
                </a:gridCol>
              </a:tblGrid>
              <a:tr h="223215">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Socio_demo_NA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701066557"/>
                  </a:ext>
                </a:extLst>
              </a:tr>
              <a:tr h="329591">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microcode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ISTAT Microcell (13-digit numeric code)</a:t>
                      </a:r>
                    </a:p>
                  </a:txBody>
                  <a:tcPr marL="9525" marR="9525" marT="9525" anchor="b"/>
                </a:tc>
                <a:extLst>
                  <a:ext uri="{0D108BD9-81ED-4DB2-BD59-A6C34878D82A}">
                    <a16:rowId xmlns:a16="http://schemas.microsoft.com/office/drawing/2014/main" val="3842242931"/>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district</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municipality</a:t>
                      </a:r>
                    </a:p>
                  </a:txBody>
                  <a:tcPr marL="9525" marR="9525" marT="9525" anchor="b"/>
                </a:tc>
                <a:extLst>
                  <a:ext uri="{0D108BD9-81ED-4DB2-BD59-A6C34878D82A}">
                    <a16:rowId xmlns:a16="http://schemas.microsoft.com/office/drawing/2014/main" val="354168189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province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Microcell province</a:t>
                      </a:r>
                    </a:p>
                  </a:txBody>
                  <a:tcPr marL="9525" marR="9525" marT="9525" anchor="b"/>
                </a:tc>
                <a:extLst>
                  <a:ext uri="{0D108BD9-81ED-4DB2-BD59-A6C34878D82A}">
                    <a16:rowId xmlns:a16="http://schemas.microsoft.com/office/drawing/2014/main" val="39665576"/>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region</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microcell region</a:t>
                      </a:r>
                    </a:p>
                  </a:txBody>
                  <a:tcPr marL="9525" marR="9525" marT="9525" anchor="b"/>
                </a:tc>
                <a:extLst>
                  <a:ext uri="{0D108BD9-81ED-4DB2-BD59-A6C34878D82A}">
                    <a16:rowId xmlns:a16="http://schemas.microsoft.com/office/drawing/2014/main" val="240705089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total population</a:t>
                      </a:r>
                    </a:p>
                  </a:txBody>
                  <a:tcPr marL="9525" marR="9525" marT="9525" anchor="b"/>
                </a:tc>
                <a:extLst>
                  <a:ext uri="{0D108BD9-81ED-4DB2-BD59-A6C34878D82A}">
                    <a16:rowId xmlns:a16="http://schemas.microsoft.com/office/drawing/2014/main" val="3818165201"/>
                  </a:ext>
                </a:extLst>
              </a:tr>
              <a:tr h="190082">
                <a:tc>
                  <a:txBody>
                    <a:bodyPr/>
                    <a:lstStyle/>
                    <a:p>
                      <a:pPr algn="ctr" fontAlgn="b"/>
                      <a:r>
                        <a:rPr lang="en-IN" sz="1000" b="0" i="0" u="none" strike="noStrike" dirty="0" err="1">
                          <a:solidFill>
                            <a:schemeClr val="tx1"/>
                          </a:solidFill>
                          <a:effectLst/>
                          <a:latin typeface="Arial Rounded MT Bold" panose="020F0704030504030204" pitchFamily="34" charset="0"/>
                          <a:cs typeface="Arial" panose="020B0604020202020204" pitchFamily="34" charset="0"/>
                        </a:rPr>
                        <a:t>population_m</a:t>
                      </a:r>
                      <a:endParaRPr lang="en-IN" sz="1000" b="0" i="0" u="none" strike="noStrike" dirty="0">
                        <a:solidFill>
                          <a:schemeClr val="tx1"/>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male population</a:t>
                      </a:r>
                    </a:p>
                  </a:txBody>
                  <a:tcPr marL="9525" marR="9525" marT="9525" anchor="b"/>
                </a:tc>
                <a:extLst>
                  <a:ext uri="{0D108BD9-81ED-4DB2-BD59-A6C34878D82A}">
                    <a16:rowId xmlns:a16="http://schemas.microsoft.com/office/drawing/2014/main" val="936399062"/>
                  </a:ext>
                </a:extLst>
              </a:tr>
              <a:tr h="190082">
                <a:tc>
                  <a:txBody>
                    <a:bodyPr/>
                    <a:lstStyle/>
                    <a:p>
                      <a:pPr algn="ctr" fontAlgn="b"/>
                      <a:r>
                        <a:rPr lang="en-IN" sz="1000" b="0" i="0" u="none" strike="noStrike" dirty="0" err="1">
                          <a:solidFill>
                            <a:schemeClr val="tx1"/>
                          </a:solidFill>
                          <a:effectLst/>
                          <a:latin typeface="Arial Rounded MT Bold" panose="020F0704030504030204" pitchFamily="34" charset="0"/>
                          <a:cs typeface="Arial" panose="020B0604020202020204" pitchFamily="34" charset="0"/>
                        </a:rPr>
                        <a:t>population_f</a:t>
                      </a:r>
                      <a:endParaRPr lang="en-IN" sz="1000" b="0" i="0" u="none" strike="noStrike" dirty="0">
                        <a:solidFill>
                          <a:schemeClr val="tx1"/>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female population</a:t>
                      </a:r>
                    </a:p>
                  </a:txBody>
                  <a:tcPr marL="9525" marR="9525" marT="9525" anchor="b"/>
                </a:tc>
                <a:extLst>
                  <a:ext uri="{0D108BD9-81ED-4DB2-BD59-A6C34878D82A}">
                    <a16:rowId xmlns:a16="http://schemas.microsoft.com/office/drawing/2014/main" val="1191147024"/>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population_age_00-04_yr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0-04 years</a:t>
                      </a:r>
                    </a:p>
                  </a:txBody>
                  <a:tcPr marL="9525" marR="9525" marT="9525" anchor="b"/>
                </a:tc>
                <a:extLst>
                  <a:ext uri="{0D108BD9-81ED-4DB2-BD59-A6C34878D82A}">
                    <a16:rowId xmlns:a16="http://schemas.microsoft.com/office/drawing/2014/main" val="376172031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population_age_05-14_yr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05-14 years</a:t>
                      </a:r>
                    </a:p>
                  </a:txBody>
                  <a:tcPr marL="9525" marR="9525" marT="9525" anchor="b"/>
                </a:tc>
                <a:extLst>
                  <a:ext uri="{0D108BD9-81ED-4DB2-BD59-A6C34878D82A}">
                    <a16:rowId xmlns:a16="http://schemas.microsoft.com/office/drawing/2014/main" val="289682570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population_age_15-34_yr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15-34 years</a:t>
                      </a:r>
                    </a:p>
                  </a:txBody>
                  <a:tcPr marL="9525" marR="9525" marT="9525" anchor="b"/>
                </a:tc>
                <a:extLst>
                  <a:ext uri="{0D108BD9-81ED-4DB2-BD59-A6C34878D82A}">
                    <a16:rowId xmlns:a16="http://schemas.microsoft.com/office/drawing/2014/main" val="3139687635"/>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population_age_35-44_yr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35-44 years</a:t>
                      </a:r>
                    </a:p>
                  </a:txBody>
                  <a:tcPr marL="9525" marR="9525" marT="9525" anchor="b"/>
                </a:tc>
                <a:extLst>
                  <a:ext uri="{0D108BD9-81ED-4DB2-BD59-A6C34878D82A}">
                    <a16:rowId xmlns:a16="http://schemas.microsoft.com/office/drawing/2014/main" val="2826483148"/>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population_age_45-54_yr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45-54 years</a:t>
                      </a:r>
                    </a:p>
                  </a:txBody>
                  <a:tcPr marL="9525" marR="9525" marT="9525" anchor="b"/>
                </a:tc>
                <a:extLst>
                  <a:ext uri="{0D108BD9-81ED-4DB2-BD59-A6C34878D82A}">
                    <a16:rowId xmlns:a16="http://schemas.microsoft.com/office/drawing/2014/main" val="3748811319"/>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population_age_55-64_yr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aged 55-64 years</a:t>
                      </a:r>
                    </a:p>
                  </a:txBody>
                  <a:tcPr marL="9525" marR="9525" marT="9525" anchor="b"/>
                </a:tc>
                <a:extLst>
                  <a:ext uri="{0D108BD9-81ED-4DB2-BD59-A6C34878D82A}">
                    <a16:rowId xmlns:a16="http://schemas.microsoft.com/office/drawing/2014/main" val="3504715207"/>
                  </a:ext>
                </a:extLst>
              </a:tr>
              <a:tr h="190082">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population_age_65-up_yr</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population over 65 years</a:t>
                      </a:r>
                    </a:p>
                  </a:txBody>
                  <a:tcPr marL="9525" marR="9525" marT="9525" anchor="b"/>
                </a:tc>
                <a:extLst>
                  <a:ext uri="{0D108BD9-81ED-4DB2-BD59-A6C34878D82A}">
                    <a16:rowId xmlns:a16="http://schemas.microsoft.com/office/drawing/2014/main" val="2210349618"/>
                  </a:ext>
                </a:extLst>
              </a:tr>
            </a:tbl>
          </a:graphicData>
        </a:graphic>
      </p:graphicFrame>
      <p:graphicFrame>
        <p:nvGraphicFramePr>
          <p:cNvPr id="4" name="Table 3">
            <a:extLst>
              <a:ext uri="{FF2B5EF4-FFF2-40B4-BE49-F238E27FC236}">
                <a16:creationId xmlns:a16="http://schemas.microsoft.com/office/drawing/2014/main" id="{7772B79C-95CC-FDD7-7695-D1F35CA65BD8}"/>
              </a:ext>
            </a:extLst>
          </p:cNvPr>
          <p:cNvGraphicFramePr>
            <a:graphicFrameLocks noGrp="1"/>
          </p:cNvGraphicFramePr>
          <p:nvPr>
            <p:extLst>
              <p:ext uri="{D42A27DB-BD31-4B8C-83A1-F6EECF244321}">
                <p14:modId xmlns:p14="http://schemas.microsoft.com/office/powerpoint/2010/main" val="3510453610"/>
              </p:ext>
            </p:extLst>
          </p:nvPr>
        </p:nvGraphicFramePr>
        <p:xfrm>
          <a:off x="2680498" y="3415892"/>
          <a:ext cx="4319742" cy="3442108"/>
        </p:xfrm>
        <a:graphic>
          <a:graphicData uri="http://schemas.openxmlformats.org/drawingml/2006/table">
            <a:tbl>
              <a:tblPr firstRow="1" bandRow="1">
                <a:tableStyleId>{5C22544A-7EE6-4342-B048-85BDC9FD1C3A}</a:tableStyleId>
              </a:tblPr>
              <a:tblGrid>
                <a:gridCol w="1439914">
                  <a:extLst>
                    <a:ext uri="{9D8B030D-6E8A-4147-A177-3AD203B41FA5}">
                      <a16:colId xmlns:a16="http://schemas.microsoft.com/office/drawing/2014/main" val="658538238"/>
                    </a:ext>
                  </a:extLst>
                </a:gridCol>
                <a:gridCol w="1439914">
                  <a:extLst>
                    <a:ext uri="{9D8B030D-6E8A-4147-A177-3AD203B41FA5}">
                      <a16:colId xmlns:a16="http://schemas.microsoft.com/office/drawing/2014/main" val="1881495372"/>
                    </a:ext>
                  </a:extLst>
                </a:gridCol>
                <a:gridCol w="1439914">
                  <a:extLst>
                    <a:ext uri="{9D8B030D-6E8A-4147-A177-3AD203B41FA5}">
                      <a16:colId xmlns:a16="http://schemas.microsoft.com/office/drawing/2014/main" val="2986839106"/>
                    </a:ext>
                  </a:extLst>
                </a:gridCol>
              </a:tblGrid>
              <a:tr h="231069">
                <a:tc>
                  <a:txBody>
                    <a:bodyPr/>
                    <a:lstStyle/>
                    <a:p>
                      <a:pPr algn="ctr"/>
                      <a:r>
                        <a:rPr lang="en-IN" sz="1000" b="0" dirty="0" err="1">
                          <a:solidFill>
                            <a:srgbClr val="0206BE"/>
                          </a:solidFill>
                          <a:latin typeface="Arial Rounded MT Bold" panose="020F0704030504030204" pitchFamily="34" charset="0"/>
                          <a:cs typeface="Arial" panose="020B0604020202020204" pitchFamily="34" charset="0"/>
                        </a:rPr>
                        <a:t>Stores_NA</a:t>
                      </a:r>
                      <a:endParaRPr lang="en-IN" sz="1000" b="0" dirty="0">
                        <a:solidFill>
                          <a:srgbClr val="0206BE"/>
                        </a:solidFill>
                        <a:latin typeface="Arial Rounded MT Bold" panose="020F0704030504030204" pitchFamily="34" charset="0"/>
                        <a:cs typeface="Arial" panose="020B0604020202020204" pitchFamily="34" charset="0"/>
                      </a:endParaRP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Description</a:t>
                      </a:r>
                    </a:p>
                  </a:txBody>
                  <a:tcPr/>
                </a:tc>
                <a:tc>
                  <a:txBody>
                    <a:bodyPr/>
                    <a:lstStyle/>
                    <a:p>
                      <a:pPr algn="ctr"/>
                      <a:r>
                        <a:rPr lang="en-IN" sz="1000" b="0" dirty="0">
                          <a:solidFill>
                            <a:schemeClr val="tx1"/>
                          </a:solidFill>
                          <a:latin typeface="Arial Rounded MT Bold" panose="020F0704030504030204" pitchFamily="34" charset="0"/>
                          <a:cs typeface="Arial" panose="020B0604020202020204" pitchFamily="34" charset="0"/>
                        </a:rPr>
                        <a:t>Value</a:t>
                      </a:r>
                    </a:p>
                  </a:txBody>
                  <a:tcPr/>
                </a:tc>
                <a:extLst>
                  <a:ext uri="{0D108BD9-81ED-4DB2-BD59-A6C34878D82A}">
                    <a16:rowId xmlns:a16="http://schemas.microsoft.com/office/drawing/2014/main" val="585532975"/>
                  </a:ext>
                </a:extLst>
              </a:tr>
              <a:tr h="231069">
                <a:tc>
                  <a:txBody>
                    <a:bodyPr/>
                    <a:lstStyle/>
                    <a:p>
                      <a:pPr algn="ctr" fontAlgn="b"/>
                      <a:r>
                        <a:rPr lang="en-IN" sz="1000" b="0" i="0" u="none" strike="noStrike" dirty="0">
                          <a:solidFill>
                            <a:srgbClr val="000000"/>
                          </a:solidFill>
                          <a:effectLst/>
                          <a:latin typeface="Arial Rounded MT Bold" panose="020F0704030504030204" pitchFamily="34" charset="0"/>
                          <a:cs typeface="Arial" panose="020B0604020202020204" pitchFamily="34" charset="0"/>
                        </a:rPr>
                        <a:t>Cod3HD</a:t>
                      </a: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ID</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675914159"/>
                  </a:ext>
                </a:extLst>
              </a:tr>
              <a:tr h="774441">
                <a:tc>
                  <a:txBody>
                    <a:bodyPr/>
                    <a:lstStyle/>
                    <a:p>
                      <a:pPr algn="ctr" fontAlgn="b"/>
                      <a:r>
                        <a:rPr lang="en-IN" sz="1000" b="0" i="0" u="none" strike="noStrike" dirty="0" err="1">
                          <a:solidFill>
                            <a:srgbClr val="000000"/>
                          </a:solidFill>
                          <a:effectLst/>
                          <a:latin typeface="Arial Rounded MT Bold" panose="020F0704030504030204" pitchFamily="34" charset="0"/>
                          <a:cs typeface="Arial" panose="020B0604020202020204" pitchFamily="34" charset="0"/>
                        </a:rPr>
                        <a:t>TipologiaPdv</a:t>
                      </a:r>
                      <a:endParaRPr lang="en-IN" sz="1000" b="0" i="0" u="none" strike="noStrike" dirty="0">
                        <a:solidFill>
                          <a:srgbClr val="000000"/>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type</a:t>
                      </a:r>
                    </a:p>
                  </a:txBody>
                  <a:tcPr marL="9525" marR="9525" marT="9525" anchor="b"/>
                </a:tc>
                <a:tc>
                  <a:txBody>
                    <a:bodyPr/>
                    <a:lstStyle/>
                    <a:p>
                      <a:pPr algn="ctr" fontAlgn="b"/>
                      <a:r>
                        <a:rPr lang="en-IN" sz="1000" b="0" i="0" u="none" strike="noStrike" dirty="0">
                          <a:solidFill>
                            <a:srgbClr val="000000"/>
                          </a:solidFill>
                          <a:effectLst/>
                          <a:latin typeface="Arial Rounded MT Bold" panose="020F0704030504030204" pitchFamily="34" charset="0"/>
                        </a:rPr>
                        <a:t>IPR : Hypermarket</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SUP : Supermarket</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LIS : Libero </a:t>
                      </a:r>
                      <a:r>
                        <a:rPr lang="en-IN" sz="1000" b="0" i="0" u="none" strike="noStrike" dirty="0" err="1">
                          <a:solidFill>
                            <a:srgbClr val="000000"/>
                          </a:solidFill>
                          <a:effectLst/>
                          <a:latin typeface="Arial Rounded MT Bold" panose="020F0704030504030204" pitchFamily="34" charset="0"/>
                        </a:rPr>
                        <a:t>Servizio</a:t>
                      </a:r>
                      <a:endParaRPr lang="en-IN" sz="1000" b="0" i="0" u="none" strike="noStrike" dirty="0">
                        <a:solidFill>
                          <a:srgbClr val="000000"/>
                        </a:solidFill>
                        <a:effectLst/>
                        <a:latin typeface="Arial Rounded MT Bold" panose="020F0704030504030204" pitchFamily="34" charset="0"/>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SSD : Drugstore</a:t>
                      </a:r>
                    </a:p>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Arial Rounded MT Bold" panose="020F0704030504030204" pitchFamily="34" charset="0"/>
                        </a:rPr>
                        <a:t>DIS : Discount</a:t>
                      </a:r>
                    </a:p>
                  </a:txBody>
                  <a:tcPr marL="9525" marR="9525" marT="9525" anchor="b"/>
                </a:tc>
                <a:extLst>
                  <a:ext uri="{0D108BD9-81ED-4DB2-BD59-A6C34878D82A}">
                    <a16:rowId xmlns:a16="http://schemas.microsoft.com/office/drawing/2014/main" val="722373090"/>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MQVEND</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size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284542157"/>
                  </a:ext>
                </a:extLst>
              </a:tr>
              <a:tr h="458878">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Parking</a:t>
                      </a:r>
                    </a:p>
                  </a:txBody>
                  <a:tcPr marL="9525" marR="9525" marT="9525" anchor="b"/>
                </a:tc>
                <a:tc>
                  <a:txBody>
                    <a:bodyPr/>
                    <a:lstStyle/>
                    <a:p>
                      <a:pPr algn="ctr" fontAlgn="b"/>
                      <a:r>
                        <a:rPr lang="en-US" sz="1000" b="0" i="0" u="none" strike="noStrike" dirty="0">
                          <a:solidFill>
                            <a:schemeClr val="tx1"/>
                          </a:solidFill>
                          <a:effectLst/>
                          <a:latin typeface="Arial Rounded MT Bold" panose="020F0704030504030204" pitchFamily="34" charset="0"/>
                          <a:cs typeface="Arial" panose="020B0604020202020204" pitchFamily="34" charset="0"/>
                        </a:rPr>
                        <a:t>If there is parking area</a:t>
                      </a:r>
                    </a:p>
                  </a:txBody>
                  <a:tcPr marL="9525" marR="9525" marT="9525" anchor="b"/>
                </a:tc>
                <a:tc>
                  <a:txBody>
                    <a:bodyPr/>
                    <a:lstStyle/>
                    <a:p>
                      <a:pPr algn="l" fontAlgn="b"/>
                      <a:r>
                        <a:rPr lang="en-IN" sz="1000" b="0" i="0" u="none" strike="noStrike" dirty="0">
                          <a:solidFill>
                            <a:srgbClr val="000000"/>
                          </a:solidFill>
                          <a:effectLst/>
                          <a:latin typeface="Arial Rounded MT Bold" panose="020F0704030504030204" pitchFamily="34" charset="0"/>
                        </a:rPr>
                        <a:t>If available  : True</a:t>
                      </a:r>
                    </a:p>
                    <a:p>
                      <a:pPr algn="l" fontAlgn="b"/>
                      <a:r>
                        <a:rPr lang="en-IN" sz="1000" b="0" i="0" u="none" strike="noStrike" dirty="0">
                          <a:solidFill>
                            <a:srgbClr val="000000"/>
                          </a:solidFill>
                          <a:effectLst/>
                          <a:latin typeface="Arial Rounded MT Bold" panose="020F0704030504030204" pitchFamily="34" charset="0"/>
                        </a:rPr>
                        <a:t>If not available : False</a:t>
                      </a:r>
                    </a:p>
                  </a:txBody>
                  <a:tcPr marL="9525" marR="9525" marT="9525" anchor="b"/>
                </a:tc>
                <a:extLst>
                  <a:ext uri="{0D108BD9-81ED-4DB2-BD59-A6C34878D82A}">
                    <a16:rowId xmlns:a16="http://schemas.microsoft.com/office/drawing/2014/main" val="442994638"/>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Indirizzo</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address</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847961600"/>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Lat</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latitude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3873204626"/>
                  </a:ext>
                </a:extLst>
              </a:tr>
              <a:tr h="1967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Long</a:t>
                      </a:r>
                    </a:p>
                  </a:txBody>
                  <a:tcPr marL="9525" marR="9525" marT="9525" anchor="b"/>
                </a:tc>
                <a:tc>
                  <a:txBody>
                    <a:bodyPr/>
                    <a:lstStyle/>
                    <a:p>
                      <a:pPr algn="ctr" fontAlgn="b"/>
                      <a:r>
                        <a:rPr lang="en-IN" sz="1000" b="0" i="0" u="none" strike="noStrike" dirty="0">
                          <a:solidFill>
                            <a:schemeClr val="tx1"/>
                          </a:solidFill>
                          <a:effectLst/>
                          <a:latin typeface="Arial Rounded MT Bold" panose="020F0704030504030204" pitchFamily="34" charset="0"/>
                          <a:cs typeface="Arial" panose="020B0604020202020204" pitchFamily="34" charset="0"/>
                        </a:rPr>
                        <a:t>store longitude</a:t>
                      </a:r>
                    </a:p>
                  </a:txBody>
                  <a:tcPr marL="9525" marR="9525" marT="9525" anchor="b"/>
                </a:tc>
                <a:tc>
                  <a:txBody>
                    <a:bodyPr/>
                    <a:lstStyle/>
                    <a:p>
                      <a:pPr algn="l" fontAlgn="b"/>
                      <a:endParaRPr lang="en-IN" sz="1000" b="0" i="0" u="none" strike="noStrike" dirty="0">
                        <a:solidFill>
                          <a:srgbClr val="000000"/>
                        </a:solidFill>
                        <a:effectLst/>
                        <a:latin typeface="Arial Rounded MT Bold" panose="020F0704030504030204" pitchFamily="34" charset="0"/>
                      </a:endParaRPr>
                    </a:p>
                  </a:txBody>
                  <a:tcPr marL="9525" marR="9525" marT="9525" anchor="b"/>
                </a:tc>
                <a:extLst>
                  <a:ext uri="{0D108BD9-81ED-4DB2-BD59-A6C34878D82A}">
                    <a16:rowId xmlns:a16="http://schemas.microsoft.com/office/drawing/2014/main" val="1419370947"/>
                  </a:ext>
                </a:extLst>
              </a:tr>
              <a:tr h="2310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Comune</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muncipality</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114213840"/>
                  </a:ext>
                </a:extLst>
              </a:tr>
              <a:tr h="231069">
                <a:tc>
                  <a:txBody>
                    <a:bodyPr/>
                    <a:lstStyle/>
                    <a:p>
                      <a:pPr algn="ctr" fontAlgn="b"/>
                      <a:r>
                        <a:rPr lang="en-IN" sz="1000" b="0" i="0" u="none" strike="noStrike">
                          <a:solidFill>
                            <a:srgbClr val="000000"/>
                          </a:solidFill>
                          <a:effectLst/>
                          <a:latin typeface="Arial Rounded MT Bold" panose="020F0704030504030204" pitchFamily="34" charset="0"/>
                          <a:cs typeface="Arial" panose="020B0604020202020204" pitchFamily="34" charset="0"/>
                        </a:rPr>
                        <a:t>Provincia</a:t>
                      </a:r>
                    </a:p>
                  </a:txBody>
                  <a:tcPr marL="9525" marR="9525" marT="9525" anchor="b"/>
                </a:tc>
                <a:tc>
                  <a:txBody>
                    <a:bodyPr/>
                    <a:lstStyle/>
                    <a:p>
                      <a:pPr algn="ctr" fontAlgn="b"/>
                      <a:r>
                        <a:rPr lang="en-IN" sz="1000" b="0" i="0" u="none" strike="noStrike">
                          <a:solidFill>
                            <a:schemeClr val="tx1"/>
                          </a:solidFill>
                          <a:effectLst/>
                          <a:latin typeface="Arial Rounded MT Bold" panose="020F0704030504030204" pitchFamily="34" charset="0"/>
                          <a:cs typeface="Arial" panose="020B0604020202020204" pitchFamily="34" charset="0"/>
                        </a:rPr>
                        <a:t>store province</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4145658951"/>
                  </a:ext>
                </a:extLst>
              </a:tr>
              <a:tr h="341187">
                <a:tc>
                  <a:txBody>
                    <a:bodyPr/>
                    <a:lstStyle/>
                    <a:p>
                      <a:pPr algn="ctr" fontAlgn="b"/>
                      <a:r>
                        <a:rPr lang="en-IN" sz="1000" b="0" i="0" u="none" strike="noStrike" dirty="0" err="1">
                          <a:solidFill>
                            <a:srgbClr val="000000"/>
                          </a:solidFill>
                          <a:effectLst/>
                          <a:latin typeface="Arial Rounded MT Bold" panose="020F0704030504030204" pitchFamily="34" charset="0"/>
                          <a:cs typeface="Arial" panose="020B0604020202020204" pitchFamily="34" charset="0"/>
                        </a:rPr>
                        <a:t>Potenziale</a:t>
                      </a:r>
                      <a:endParaRPr lang="en-IN" sz="1000" b="0" i="0" u="none" strike="noStrike" dirty="0">
                        <a:solidFill>
                          <a:srgbClr val="000000"/>
                        </a:solidFill>
                        <a:effectLst/>
                        <a:latin typeface="Arial Rounded MT Bold" panose="020F0704030504030204" pitchFamily="34" charset="0"/>
                        <a:cs typeface="Arial" panose="020B0604020202020204" pitchFamily="34" charset="0"/>
                      </a:endParaRPr>
                    </a:p>
                  </a:txBody>
                  <a:tcPr marL="9525" marR="9525" marT="9525" anchor="b"/>
                </a:tc>
                <a:tc>
                  <a:txBody>
                    <a:bodyPr/>
                    <a:lstStyle/>
                    <a:p>
                      <a:pPr algn="ctr" fontAlgn="b"/>
                      <a:r>
                        <a:rPr lang="en-US" sz="1000" b="0" i="0" u="none" strike="noStrike" dirty="0">
                          <a:solidFill>
                            <a:schemeClr val="tx1"/>
                          </a:solidFill>
                          <a:effectLst/>
                          <a:latin typeface="Arial Rounded MT Bold" panose="020F0704030504030204" pitchFamily="34" charset="0"/>
                          <a:cs typeface="Arial" panose="020B0604020202020204" pitchFamily="34" charset="0"/>
                        </a:rPr>
                        <a:t>thousandth of the Italian diaper market</a:t>
                      </a:r>
                    </a:p>
                  </a:txBody>
                  <a:tcPr marL="9525" marR="9525" marT="9525" anchor="b"/>
                </a:tc>
                <a:tc>
                  <a:txBody>
                    <a:bodyPr/>
                    <a:lstStyle/>
                    <a:p>
                      <a:pPr algn="ctr"/>
                      <a:endParaRPr lang="en-IN" sz="1000" b="0" dirty="0">
                        <a:solidFill>
                          <a:schemeClr val="tx1"/>
                        </a:solidFill>
                        <a:latin typeface="Arial Rounded MT Bold" panose="020F0704030504030204" pitchFamily="34" charset="0"/>
                        <a:cs typeface="Arial" panose="020B0604020202020204" pitchFamily="34" charset="0"/>
                      </a:endParaRPr>
                    </a:p>
                  </a:txBody>
                  <a:tcPr/>
                </a:tc>
                <a:extLst>
                  <a:ext uri="{0D108BD9-81ED-4DB2-BD59-A6C34878D82A}">
                    <a16:rowId xmlns:a16="http://schemas.microsoft.com/office/drawing/2014/main" val="3361533534"/>
                  </a:ext>
                </a:extLst>
              </a:tr>
            </a:tbl>
          </a:graphicData>
        </a:graphic>
      </p:graphicFrame>
    </p:spTree>
    <p:extLst>
      <p:ext uri="{BB962C8B-B14F-4D97-AF65-F5344CB8AC3E}">
        <p14:creationId xmlns:p14="http://schemas.microsoft.com/office/powerpoint/2010/main" val="38751211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BA2F3-F25E-AC50-4C17-AD5BEA182CDE}"/>
              </a:ext>
            </a:extLst>
          </p:cNvPr>
          <p:cNvSpPr txBox="1"/>
          <p:nvPr/>
        </p:nvSpPr>
        <p:spPr>
          <a:xfrm>
            <a:off x="150796" y="593130"/>
            <a:ext cx="2875179" cy="483209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endParaRPr lang="en-IN" dirty="0"/>
          </a:p>
          <a:p>
            <a:endParaRPr lang="en-IN" dirty="0"/>
          </a:p>
          <a:p>
            <a:endParaRPr lang="en-IN" dirty="0"/>
          </a:p>
          <a:p>
            <a:endParaRPr lang="en-IN" dirty="0"/>
          </a:p>
          <a:p>
            <a:endParaRPr lang="en-IN" dirty="0"/>
          </a:p>
          <a:p>
            <a:pPr algn="ctr"/>
            <a:r>
              <a:rPr lang="en-IN" sz="3200" b="1" dirty="0">
                <a:latin typeface="Arial Rounded MT Bold" panose="020F0704030504030204" pitchFamily="34" charset="0"/>
                <a:cs typeface="Arial" panose="020B0604020202020204" pitchFamily="34" charset="0"/>
              </a:rPr>
              <a:t>Data </a:t>
            </a:r>
          </a:p>
          <a:p>
            <a:pPr algn="ctr"/>
            <a:r>
              <a:rPr lang="en-IN" sz="3200" b="1" dirty="0">
                <a:latin typeface="Arial Rounded MT Bold" panose="020F0704030504030204" pitchFamily="34" charset="0"/>
                <a:cs typeface="Arial" panose="020B0604020202020204" pitchFamily="34" charset="0"/>
              </a:rPr>
              <a:t>Pre-processing</a:t>
            </a:r>
          </a:p>
          <a:p>
            <a:endParaRPr lang="en-IN" sz="1600" dirty="0"/>
          </a:p>
          <a:p>
            <a:endParaRPr lang="en-IN" sz="1600" dirty="0"/>
          </a:p>
          <a:p>
            <a:endParaRPr lang="en-IN" dirty="0"/>
          </a:p>
          <a:p>
            <a:endParaRPr lang="en-IN" dirty="0"/>
          </a:p>
          <a:p>
            <a:endParaRPr lang="en-IN" dirty="0"/>
          </a:p>
          <a:p>
            <a:pPr algn="ctr"/>
            <a:endParaRPr lang="en-IN" dirty="0"/>
          </a:p>
        </p:txBody>
      </p:sp>
      <p:sp>
        <p:nvSpPr>
          <p:cNvPr id="4" name="TextBox 3">
            <a:extLst>
              <a:ext uri="{FF2B5EF4-FFF2-40B4-BE49-F238E27FC236}">
                <a16:creationId xmlns:a16="http://schemas.microsoft.com/office/drawing/2014/main" id="{216411EF-30DD-F70E-8AAC-30A666FB52C7}"/>
              </a:ext>
            </a:extLst>
          </p:cNvPr>
          <p:cNvSpPr txBox="1"/>
          <p:nvPr/>
        </p:nvSpPr>
        <p:spPr>
          <a:xfrm>
            <a:off x="3276867" y="5197642"/>
            <a:ext cx="6599536"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2000" dirty="0">
                <a:latin typeface="Arial Rounded MT Bold"/>
                <a:cs typeface="Arial"/>
              </a:rPr>
              <a:t>These steps are crucial for accessing and preparing the necessary spatial and store-related data for further analysis and visualization in our project report.</a:t>
            </a:r>
          </a:p>
          <a:p>
            <a:pPr marL="285750" indent="-285750">
              <a:buFont typeface="Arial" panose="020B0604020202020204" pitchFamily="34" charset="0"/>
              <a:buChar char="•"/>
            </a:pPr>
            <a:endParaRPr lang="en-US" sz="20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9C01C71-0D2D-D88C-6C6A-D8799FEDCC44}"/>
              </a:ext>
            </a:extLst>
          </p:cNvPr>
          <p:cNvPicPr>
            <a:picLocks noChangeAspect="1"/>
          </p:cNvPicPr>
          <p:nvPr/>
        </p:nvPicPr>
        <p:blipFill>
          <a:blip r:embed="rId2"/>
          <a:srcRect/>
          <a:stretch/>
        </p:blipFill>
        <p:spPr>
          <a:xfrm>
            <a:off x="3276867" y="235041"/>
            <a:ext cx="8677709" cy="4977039"/>
          </a:xfrm>
          <a:prstGeom prst="rect">
            <a:avLst/>
          </a:prstGeom>
        </p:spPr>
      </p:pic>
    </p:spTree>
    <p:extLst>
      <p:ext uri="{BB962C8B-B14F-4D97-AF65-F5344CB8AC3E}">
        <p14:creationId xmlns:p14="http://schemas.microsoft.com/office/powerpoint/2010/main" val="417382235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3276B3-BFA4-D14D-5B44-06ED22848B8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344" y="156143"/>
            <a:ext cx="12036321" cy="6545714"/>
          </a:xfrm>
          <a:prstGeom prst="rect">
            <a:avLst/>
          </a:prstGeom>
        </p:spPr>
      </p:pic>
      <p:sp>
        <p:nvSpPr>
          <p:cNvPr id="2" name="TextBox 1">
            <a:extLst>
              <a:ext uri="{FF2B5EF4-FFF2-40B4-BE49-F238E27FC236}">
                <a16:creationId xmlns:a16="http://schemas.microsoft.com/office/drawing/2014/main" id="{E52BA2F3-F25E-AC50-4C17-AD5BEA182CDE}"/>
              </a:ext>
            </a:extLst>
          </p:cNvPr>
          <p:cNvSpPr txBox="1"/>
          <p:nvPr/>
        </p:nvSpPr>
        <p:spPr>
          <a:xfrm>
            <a:off x="290043" y="365757"/>
            <a:ext cx="2972475" cy="59708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r>
              <a:rPr lang="en-IN" sz="3600" b="1" dirty="0">
                <a:latin typeface="Arial Rounded MT Bold" panose="020F0704030504030204" pitchFamily="34" charset="0"/>
                <a:cs typeface="Arial" panose="020B0604020202020204" pitchFamily="34" charset="0"/>
              </a:rPr>
              <a:t>Data </a:t>
            </a:r>
          </a:p>
          <a:p>
            <a:pPr algn="ctr"/>
            <a:r>
              <a:rPr lang="en-IN" sz="3600" b="1" dirty="0">
                <a:latin typeface="Arial Rounded MT Bold" panose="020F0704030504030204" pitchFamily="34" charset="0"/>
                <a:cs typeface="Arial" panose="020B0604020202020204" pitchFamily="34" charset="0"/>
              </a:rPr>
              <a:t>Integration</a:t>
            </a:r>
          </a:p>
          <a:p>
            <a:endParaRPr lang="en-IN" dirty="0"/>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Merging the tables using microcode as the primary key  to the store data.</a:t>
            </a:r>
          </a:p>
          <a:p>
            <a:pPr marL="285750" indent="-285750">
              <a:buFont typeface="Arial" panose="020B0604020202020204" pitchFamily="34" charset="0"/>
              <a:buChar char="•"/>
            </a:pPr>
            <a:endParaRPr lang="en-US" sz="16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Rounded MT Bold" panose="020F0704030504030204" pitchFamily="34" charset="0"/>
                <a:cs typeface="Arial" panose="020B0604020202020204" pitchFamily="34" charset="0"/>
              </a:rPr>
              <a:t>Assigning </a:t>
            </a:r>
            <a:r>
              <a:rPr lang="en-US" sz="1600" dirty="0" err="1">
                <a:latin typeface="Arial Rounded MT Bold" panose="020F0704030504030204" pitchFamily="34" charset="0"/>
                <a:cs typeface="Arial" panose="020B0604020202020204" pitchFamily="34" charset="0"/>
              </a:rPr>
              <a:t>microcodes</a:t>
            </a:r>
            <a:r>
              <a:rPr lang="en-US" sz="1600" dirty="0">
                <a:latin typeface="Arial Rounded MT Bold" panose="020F0704030504030204" pitchFamily="34" charset="0"/>
                <a:cs typeface="Arial" panose="020B0604020202020204" pitchFamily="34" charset="0"/>
              </a:rPr>
              <a:t> based on spatial relationship: If a store's location lies within a polygon, the corresponding microcode from the </a:t>
            </a:r>
            <a:r>
              <a:rPr lang="en-US" sz="1600" dirty="0" err="1">
                <a:latin typeface="Arial Rounded MT Bold" panose="020F0704030504030204" pitchFamily="34" charset="0"/>
                <a:cs typeface="Arial" panose="020B0604020202020204" pitchFamily="34" charset="0"/>
              </a:rPr>
              <a:t>polygons_data</a:t>
            </a:r>
            <a:r>
              <a:rPr lang="en-US" sz="1600" dirty="0">
                <a:latin typeface="Arial Rounded MT Bold" panose="020F0704030504030204" pitchFamily="34" charset="0"/>
                <a:cs typeface="Arial" panose="020B0604020202020204" pitchFamily="34" charset="0"/>
              </a:rPr>
              <a:t> </a:t>
            </a:r>
            <a:r>
              <a:rPr lang="en-US" sz="1600" dirty="0" err="1">
                <a:latin typeface="Arial Rounded MT Bold" panose="020F0704030504030204" pitchFamily="34" charset="0"/>
                <a:cs typeface="Arial" panose="020B0604020202020204" pitchFamily="34" charset="0"/>
              </a:rPr>
              <a:t>dataframe</a:t>
            </a:r>
            <a:r>
              <a:rPr lang="en-US" sz="1600" dirty="0">
                <a:latin typeface="Arial Rounded MT Bold" panose="020F0704030504030204" pitchFamily="34" charset="0"/>
                <a:cs typeface="Arial" panose="020B0604020202020204" pitchFamily="34" charset="0"/>
              </a:rPr>
              <a:t> is retrieved and assigned to the store's "microcode" column</a:t>
            </a:r>
            <a:r>
              <a:rPr lang="en-IN" dirty="0">
                <a:solidFill>
                  <a:srgbClr val="0206BE"/>
                </a:solidFill>
              </a:rPr>
              <a:t>.</a:t>
            </a:r>
          </a:p>
          <a:p>
            <a:pPr marL="285750" indent="-285750">
              <a:buFont typeface="Arial" panose="020B0604020202020204" pitchFamily="34" charset="0"/>
              <a:buChar char="•"/>
            </a:pPr>
            <a:endParaRPr lang="en-IN" sz="1600" dirty="0">
              <a:solidFill>
                <a:srgbClr val="0206BE"/>
              </a:solidFill>
            </a:endParaRPr>
          </a:p>
        </p:txBody>
      </p:sp>
      <p:sp>
        <p:nvSpPr>
          <p:cNvPr id="4" name="TextBox 3">
            <a:extLst>
              <a:ext uri="{FF2B5EF4-FFF2-40B4-BE49-F238E27FC236}">
                <a16:creationId xmlns:a16="http://schemas.microsoft.com/office/drawing/2014/main" id="{216411EF-30DD-F70E-8AAC-30A666FB52C7}"/>
              </a:ext>
            </a:extLst>
          </p:cNvPr>
          <p:cNvSpPr txBox="1"/>
          <p:nvPr/>
        </p:nvSpPr>
        <p:spPr>
          <a:xfrm>
            <a:off x="251989" y="3472340"/>
            <a:ext cx="3833445" cy="769441"/>
          </a:xfrm>
          <a:prstGeom prst="rect">
            <a:avLst/>
          </a:prstGeom>
          <a:noFill/>
        </p:spPr>
        <p:txBody>
          <a:bodyPr wrap="square" rtlCol="0">
            <a:spAutoFit/>
          </a:bodyPr>
          <a:lstStyle/>
          <a:p>
            <a:endParaRPr lang="en-US" sz="1600" dirty="0">
              <a:solidFill>
                <a:srgbClr val="0070C0"/>
              </a:solidFill>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E9D59C2-9B5D-1868-17C5-D894413A1561}"/>
              </a:ext>
            </a:extLst>
          </p:cNvPr>
          <p:cNvPicPr>
            <a:picLocks noChangeAspect="1"/>
          </p:cNvPicPr>
          <p:nvPr/>
        </p:nvPicPr>
        <p:blipFill>
          <a:blip r:embed="rId4"/>
          <a:stretch>
            <a:fillRect/>
          </a:stretch>
        </p:blipFill>
        <p:spPr>
          <a:xfrm>
            <a:off x="3474722" y="529385"/>
            <a:ext cx="8561600" cy="4562379"/>
          </a:xfrm>
          <a:prstGeom prst="rect">
            <a:avLst/>
          </a:prstGeom>
          <a:effectLst/>
        </p:spPr>
      </p:pic>
    </p:spTree>
    <p:extLst>
      <p:ext uri="{BB962C8B-B14F-4D97-AF65-F5344CB8AC3E}">
        <p14:creationId xmlns:p14="http://schemas.microsoft.com/office/powerpoint/2010/main" val="19672424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nodePh="1">
                                  <p:stCondLst>
                                    <p:cond delay="0"/>
                                  </p:stCondLst>
                                  <p:endCondLst>
                                    <p:cond evt="begin" delay="0">
                                      <p:tn val="12"/>
                                    </p:cond>
                                  </p:end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BA2F3-F25E-AC50-4C17-AD5BEA182CDE}"/>
              </a:ext>
            </a:extLst>
          </p:cNvPr>
          <p:cNvSpPr txBox="1"/>
          <p:nvPr/>
        </p:nvSpPr>
        <p:spPr>
          <a:xfrm>
            <a:off x="315622" y="159342"/>
            <a:ext cx="3463898" cy="65248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txBody>
          <a:bodyPr wrap="square" rtlCol="0">
            <a:spAutoFit/>
          </a:bodyPr>
          <a:lstStyle/>
          <a:p>
            <a:endParaRPr lang="en-IN" dirty="0"/>
          </a:p>
          <a:p>
            <a:pPr algn="ctr"/>
            <a:endParaRPr lang="en-IN" dirty="0"/>
          </a:p>
          <a:p>
            <a:pPr algn="ctr"/>
            <a:r>
              <a:rPr lang="en-IN" sz="3200" dirty="0"/>
              <a:t> </a:t>
            </a:r>
            <a:r>
              <a:rPr lang="en-IN" sz="4000" b="1" dirty="0">
                <a:latin typeface="Arial Rounded MT Bold" panose="020F0704030504030204" pitchFamily="34" charset="0"/>
                <a:cs typeface="Arial" panose="020B0604020202020204" pitchFamily="34" charset="0"/>
              </a:rPr>
              <a:t>Data</a:t>
            </a:r>
          </a:p>
          <a:p>
            <a:pPr algn="ctr"/>
            <a:r>
              <a:rPr lang="en-IN" sz="4000" b="1" dirty="0">
                <a:latin typeface="Arial Rounded MT Bold" panose="020F0704030504030204" pitchFamily="34" charset="0"/>
                <a:cs typeface="Arial" panose="020B0604020202020204" pitchFamily="34" charset="0"/>
              </a:rPr>
              <a:t> Cleaning</a:t>
            </a:r>
          </a:p>
          <a:p>
            <a:endParaRPr lang="en-IN" dirty="0"/>
          </a:p>
          <a:p>
            <a:endParaRPr lang="en-IN" sz="1400" dirty="0"/>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Variable Reduction: To streamline the dataset and concentrate the analysis on pertinent variables, unnecessary variables Lat, Long, </a:t>
            </a:r>
            <a:r>
              <a:rPr lang="en-IN" sz="1400" dirty="0" err="1">
                <a:latin typeface="Arial Rounded MT Bold" panose="020F0704030504030204" pitchFamily="34" charset="0"/>
                <a:cs typeface="Arial" panose="020B0604020202020204" pitchFamily="34" charset="0"/>
              </a:rPr>
              <a:t>Provincia</a:t>
            </a:r>
            <a:r>
              <a:rPr lang="en-IN" sz="1400" dirty="0">
                <a:latin typeface="Arial Rounded MT Bold" panose="020F0704030504030204" pitchFamily="34" charset="0"/>
                <a:cs typeface="Arial" panose="020B0604020202020204" pitchFamily="34" charset="0"/>
              </a:rPr>
              <a:t>, region were removed.</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 Simplifies the dataset and enhances the focus on essential factors for analysis.</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Handling Missing Values</a:t>
            </a:r>
          </a:p>
          <a:p>
            <a:pPr marL="285750" indent="-285750">
              <a:buFont typeface="Arial" panose="020B0604020202020204" pitchFamily="34" charset="0"/>
              <a:buChar char="•"/>
            </a:pPr>
            <a:endParaRPr lang="en-IN" sz="1400" dirty="0">
              <a:latin typeface="Arial Rounded MT Bold" panose="020F0704030504030204" pitchFamily="34" charset="0"/>
              <a:cs typeface="Arial" panose="020B0604020202020204" pitchFamily="34" charset="0"/>
            </a:endParaRPr>
          </a:p>
          <a:p>
            <a:pPr marL="285750" indent="-285750">
              <a:buFont typeface="Arial" panose="020B0604020202020204" pitchFamily="34" charset="0"/>
              <a:buChar char="•"/>
            </a:pPr>
            <a:r>
              <a:rPr lang="en-IN" sz="1400" dirty="0">
                <a:latin typeface="Arial Rounded MT Bold" panose="020F0704030504030204" pitchFamily="34" charset="0"/>
                <a:cs typeface="Arial" panose="020B0604020202020204" pitchFamily="34" charset="0"/>
              </a:rPr>
              <a:t> Approach mitigates the risk of biases or inaccuracies stemming from incomplete data, thereby bolstering the robustness of subsequent analyses.</a:t>
            </a:r>
          </a:p>
          <a:p>
            <a:endParaRPr lang="en-IN" dirty="0"/>
          </a:p>
        </p:txBody>
      </p:sp>
      <p:pic>
        <p:nvPicPr>
          <p:cNvPr id="5" name="Picture 4">
            <a:extLst>
              <a:ext uri="{FF2B5EF4-FFF2-40B4-BE49-F238E27FC236}">
                <a16:creationId xmlns:a16="http://schemas.microsoft.com/office/drawing/2014/main" id="{828EB5AA-2CB3-E9E9-F5D8-E65477896A56}"/>
              </a:ext>
            </a:extLst>
          </p:cNvPr>
          <p:cNvPicPr>
            <a:picLocks noChangeAspect="1"/>
          </p:cNvPicPr>
          <p:nvPr/>
        </p:nvPicPr>
        <p:blipFill>
          <a:blip r:embed="rId2"/>
          <a:stretch>
            <a:fillRect/>
          </a:stretch>
        </p:blipFill>
        <p:spPr>
          <a:xfrm>
            <a:off x="4306788" y="225384"/>
            <a:ext cx="7569589" cy="2788218"/>
          </a:xfrm>
          <a:prstGeom prst="rect">
            <a:avLst/>
          </a:prstGeom>
        </p:spPr>
      </p:pic>
      <p:pic>
        <p:nvPicPr>
          <p:cNvPr id="7" name="Picture 6">
            <a:extLst>
              <a:ext uri="{FF2B5EF4-FFF2-40B4-BE49-F238E27FC236}">
                <a16:creationId xmlns:a16="http://schemas.microsoft.com/office/drawing/2014/main" id="{C16F927A-1612-D531-5322-A537090D45BB}"/>
              </a:ext>
            </a:extLst>
          </p:cNvPr>
          <p:cNvPicPr>
            <a:picLocks noChangeAspect="1"/>
          </p:cNvPicPr>
          <p:nvPr/>
        </p:nvPicPr>
        <p:blipFill>
          <a:blip r:embed="rId3"/>
          <a:stretch>
            <a:fillRect/>
          </a:stretch>
        </p:blipFill>
        <p:spPr>
          <a:xfrm>
            <a:off x="4306789" y="3013602"/>
            <a:ext cx="7569589" cy="3619014"/>
          </a:xfrm>
          <a:prstGeom prst="rect">
            <a:avLst/>
          </a:prstGeom>
        </p:spPr>
      </p:pic>
    </p:spTree>
    <p:extLst>
      <p:ext uri="{BB962C8B-B14F-4D97-AF65-F5344CB8AC3E}">
        <p14:creationId xmlns:p14="http://schemas.microsoft.com/office/powerpoint/2010/main" val="12600104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dc6306c-863f-49d2-a928-bcc4ae8399ec">
      <UserInfo>
        <DisplayName>GIOVANNI MONTANILE</DisplayName>
        <AccountId>11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163706CCE02840B5A12955E5532523" ma:contentTypeVersion="6" ma:contentTypeDescription="Create a new document." ma:contentTypeScope="" ma:versionID="031e7d8f17bfc3ba41806119ab4f4872">
  <xsd:schema xmlns:xsd="http://www.w3.org/2001/XMLSchema" xmlns:xs="http://www.w3.org/2001/XMLSchema" xmlns:p="http://schemas.microsoft.com/office/2006/metadata/properties" xmlns:ns2="5af3f591-4d59-488c-a49b-db0cef6a11b6" xmlns:ns3="edc6306c-863f-49d2-a928-bcc4ae8399ec" targetNamespace="http://schemas.microsoft.com/office/2006/metadata/properties" ma:root="true" ma:fieldsID="eed6e524cc747af3ec082d87a94cc8f6" ns2:_="" ns3:_="">
    <xsd:import namespace="5af3f591-4d59-488c-a49b-db0cef6a11b6"/>
    <xsd:import namespace="edc6306c-863f-49d2-a928-bcc4ae8399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3f591-4d59-488c-a49b-db0cef6a11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c6306c-863f-49d2-a928-bcc4ae8399e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documentManagement/types"/>
    <ds:schemaRef ds:uri="http://schemas.microsoft.com/office/2006/metadata/properties"/>
    <ds:schemaRef ds:uri="http://schemas.microsoft.com/office/infopath/2007/PartnerControls"/>
    <ds:schemaRef ds:uri="230e9df3-be65-4c73-a93b-d1236ebd677e"/>
    <ds:schemaRef ds:uri="http://schemas.openxmlformats.org/package/2006/metadata/core-properties"/>
    <ds:schemaRef ds:uri="http://purl.org/dc/dcmitype/"/>
    <ds:schemaRef ds:uri="16c05727-aa75-4e4a-9b5f-8a80a1165891"/>
    <ds:schemaRef ds:uri="http://purl.org/dc/elements/1.1/"/>
    <ds:schemaRef ds:uri="http://www.w3.org/XML/1998/namespace"/>
    <ds:schemaRef ds:uri="71af3243-3dd4-4a8d-8c0d-dd76da1f02a5"/>
    <ds:schemaRef ds:uri="http://schemas.microsoft.com/sharepoint/v3"/>
    <ds:schemaRef ds:uri="http://purl.org/dc/terms/"/>
  </ds:schemaRefs>
</ds:datastoreItem>
</file>

<file path=customXml/itemProps2.xml><?xml version="1.0" encoding="utf-8"?>
<ds:datastoreItem xmlns:ds="http://schemas.openxmlformats.org/officeDocument/2006/customXml" ds:itemID="{228E8443-49AC-4D9F-8C29-21E08D179301}"/>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6784</TotalTime>
  <Words>1427</Words>
  <Application>Microsoft Office PowerPoint</Application>
  <PresentationFormat>Widescreen</PresentationFormat>
  <Paragraphs>415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Arial Rounded MT Bold</vt:lpstr>
      <vt:lpstr>Blackadder ITC</vt:lpstr>
      <vt:lpstr>Lucida Console</vt:lpstr>
      <vt:lpstr>Trebuchet MS</vt:lpstr>
      <vt:lpstr>Wingdings 3</vt:lpstr>
      <vt:lpstr>Facet</vt:lpstr>
      <vt:lpstr>   Estimate Store Potential Revenue on Diapers   STATISTICAL LEARNING AND DATA ANALYSIS </vt:lpstr>
      <vt:lpstr>Team NAVY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Estimate about store potential on diapers    Statistical Data Analysis  University of Naples Federico II - Data Science</dc:title>
  <dc:creator>Navyashree B</dc:creator>
  <cp:lastModifiedBy>SANTOSH KUMAR YADAV</cp:lastModifiedBy>
  <cp:revision>54</cp:revision>
  <dcterms:created xsi:type="dcterms:W3CDTF">2024-03-03T23:06:46Z</dcterms:created>
  <dcterms:modified xsi:type="dcterms:W3CDTF">2024-03-17T17:55:06Z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0x0101000B163706CCE02840B5A12955E5532523</vt:lpwstr>
  </property>
  <property fmtid="{D5CDD505-2E9C-101B-9397-08002B2CF9AE}" pid="3" name="MSIP_Label_2ad0b24d-6422-44b0-b3de-abb3a9e8c81a_Enabled">
    <vt:lpwstr>true</vt:lpwstr>
  </property>
  <property fmtid="{D5CDD505-2E9C-101B-9397-08002B2CF9AE}" pid="4" name="MSIP_Label_2ad0b24d-6422-44b0-b3de-abb3a9e8c81a_SetDate">
    <vt:lpwstr>2024-03-17T11:47:32Z</vt:lpwstr>
  </property>
  <property fmtid="{D5CDD505-2E9C-101B-9397-08002B2CF9AE}" pid="5" name="MSIP_Label_2ad0b24d-6422-44b0-b3de-abb3a9e8c81a_Method">
    <vt:lpwstr>Standard</vt:lpwstr>
  </property>
  <property fmtid="{D5CDD505-2E9C-101B-9397-08002B2CF9AE}" pid="6" name="MSIP_Label_2ad0b24d-6422-44b0-b3de-abb3a9e8c81a_Name">
    <vt:lpwstr>defa4170-0d19-0005-0004-bc88714345d2</vt:lpwstr>
  </property>
  <property fmtid="{D5CDD505-2E9C-101B-9397-08002B2CF9AE}" pid="7" name="MSIP_Label_2ad0b24d-6422-44b0-b3de-abb3a9e8c81a_SiteId">
    <vt:lpwstr>2fcfe26a-bb62-46b0-b1e3-28f9da0c45fd</vt:lpwstr>
  </property>
  <property fmtid="{D5CDD505-2E9C-101B-9397-08002B2CF9AE}" pid="8" name="MSIP_Label_2ad0b24d-6422-44b0-b3de-abb3a9e8c81a_ActionId">
    <vt:lpwstr>87260dd6-2d22-4b8f-88e7-0876ba10785e</vt:lpwstr>
  </property>
  <property fmtid="{D5CDD505-2E9C-101B-9397-08002B2CF9AE}" pid="9" name="MSIP_Label_2ad0b24d-6422-44b0-b3de-abb3a9e8c81a_ContentBits">
    <vt:lpwstr>0</vt:lpwstr>
  </property>
</Properties>
</file>